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slideLayouts/slideLayout6.xml" ContentType="application/vnd.openxmlformats-officedocument.presentationml.slideLayout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slideLayouts/slideLayout7.xml" ContentType="application/vnd.openxmlformats-officedocument.presentationml.slideLayout+xml"/>
  <Override PartName="/ppt/theme/theme96.xml" ContentType="application/vnd.openxmlformats-officedocument.theme+xml"/>
  <Override PartName="/ppt/slideLayouts/slideLayout8.xml" ContentType="application/vnd.openxmlformats-officedocument.presentationml.slideLayout+xml"/>
  <Override PartName="/ppt/theme/theme97.xml" ContentType="application/vnd.openxmlformats-officedocument.theme+xml"/>
  <Override PartName="/ppt/slideLayouts/slideLayout9.xml" ContentType="application/vnd.openxmlformats-officedocument.presentationml.slideLayout+xml"/>
  <Override PartName="/ppt/theme/theme98.xml" ContentType="application/vnd.openxmlformats-officedocument.theme+xml"/>
  <Override PartName="/ppt/slideLayouts/slideLayout10.xml" ContentType="application/vnd.openxmlformats-officedocument.presentationml.slideLayout+xml"/>
  <Override PartName="/ppt/theme/theme99.xml" ContentType="application/vnd.openxmlformats-officedocument.theme+xml"/>
  <Override PartName="/ppt/slideLayouts/slideLayout11.xml" ContentType="application/vnd.openxmlformats-officedocument.presentationml.slideLayout+xml"/>
  <Override PartName="/ppt/theme/theme100.xml" ContentType="application/vnd.openxmlformats-officedocument.theme+xml"/>
  <Override PartName="/ppt/slideLayouts/slideLayout12.xml" ContentType="application/vnd.openxmlformats-officedocument.presentationml.slideLayout+xml"/>
  <Override PartName="/ppt/theme/theme101.xml" ContentType="application/vnd.openxmlformats-officedocument.theme+xml"/>
  <Override PartName="/ppt/slideLayouts/slideLayout13.xml" ContentType="application/vnd.openxmlformats-officedocument.presentationml.slideLayout+xml"/>
  <Override PartName="/ppt/theme/theme102.xml" ContentType="application/vnd.openxmlformats-officedocument.theme+xml"/>
  <Override PartName="/ppt/slideLayouts/slideLayout14.xml" ContentType="application/vnd.openxmlformats-officedocument.presentationml.slideLayout+xml"/>
  <Override PartName="/ppt/theme/theme103.xml" ContentType="application/vnd.openxmlformats-officedocument.theme+xml"/>
  <Override PartName="/ppt/slideLayouts/slideLayout15.xml" ContentType="application/vnd.openxmlformats-officedocument.presentationml.slideLayout+xml"/>
  <Override PartName="/ppt/theme/theme104.xml" ContentType="application/vnd.openxmlformats-officedocument.theme+xml"/>
  <Override PartName="/ppt/slideLayouts/slideLayout16.xml" ContentType="application/vnd.openxmlformats-officedocument.presentationml.slideLayout+xml"/>
  <Override PartName="/ppt/theme/theme105.xml" ContentType="application/vnd.openxmlformats-officedocument.theme+xml"/>
  <Override PartName="/ppt/slideLayouts/slideLayout17.xml" ContentType="application/vnd.openxmlformats-officedocument.presentationml.slideLayout+xml"/>
  <Override PartName="/ppt/theme/theme106.xml" ContentType="application/vnd.openxmlformats-officedocument.theme+xml"/>
  <Override PartName="/ppt/slideLayouts/slideLayout18.xml" ContentType="application/vnd.openxmlformats-officedocument.presentationml.slideLayout+xml"/>
  <Override PartName="/ppt/theme/theme107.xml" ContentType="application/vnd.openxmlformats-officedocument.theme+xml"/>
  <Override PartName="/ppt/slideLayouts/slideLayout19.xml" ContentType="application/vnd.openxmlformats-officedocument.presentationml.slideLayout+xml"/>
  <Override PartName="/ppt/theme/theme108.xml" ContentType="application/vnd.openxmlformats-officedocument.theme+xml"/>
  <Override PartName="/ppt/slideLayouts/slideLayout20.xml" ContentType="application/vnd.openxmlformats-officedocument.presentationml.slideLayout+xml"/>
  <Override PartName="/ppt/theme/theme109.xml" ContentType="application/vnd.openxmlformats-officedocument.theme+xml"/>
  <Override PartName="/ppt/slideLayouts/slideLayout21.xml" ContentType="application/vnd.openxmlformats-officedocument.presentationml.slideLayout+xml"/>
  <Override PartName="/ppt/theme/theme110.xml" ContentType="application/vnd.openxmlformats-officedocument.theme+xml"/>
  <Override PartName="/ppt/slideLayouts/slideLayout22.xml" ContentType="application/vnd.openxmlformats-officedocument.presentationml.slideLayout+xml"/>
  <Override PartName="/ppt/theme/theme111.xml" ContentType="application/vnd.openxmlformats-officedocument.theme+xml"/>
  <Override PartName="/ppt/slideLayouts/slideLayout23.xml" ContentType="application/vnd.openxmlformats-officedocument.presentationml.slideLayout+xml"/>
  <Override PartName="/ppt/theme/theme112.xml" ContentType="application/vnd.openxmlformats-officedocument.theme+xml"/>
  <Override PartName="/ppt/slideLayouts/slideLayout24.xml" ContentType="application/vnd.openxmlformats-officedocument.presentationml.slideLayout+xml"/>
  <Override PartName="/ppt/theme/theme113.xml" ContentType="application/vnd.openxmlformats-officedocument.theme+xml"/>
  <Override PartName="/ppt/slideLayouts/slideLayout25.xml" ContentType="application/vnd.openxmlformats-officedocument.presentationml.slideLayout+xml"/>
  <Override PartName="/ppt/theme/theme114.xml" ContentType="application/vnd.openxmlformats-officedocument.theme+xml"/>
  <Override PartName="/ppt/slideLayouts/slideLayout26.xml" ContentType="application/vnd.openxmlformats-officedocument.presentationml.slideLayout+xml"/>
  <Override PartName="/ppt/theme/theme115.xml" ContentType="application/vnd.openxmlformats-officedocument.theme+xml"/>
  <Override PartName="/ppt/slideLayouts/slideLayout27.xml" ContentType="application/vnd.openxmlformats-officedocument.presentationml.slideLayout+xml"/>
  <Override PartName="/ppt/theme/theme116.xml" ContentType="application/vnd.openxmlformats-officedocument.theme+xml"/>
  <Override PartName="/ppt/slideLayouts/slideLayout28.xml" ContentType="application/vnd.openxmlformats-officedocument.presentationml.slideLayout+xml"/>
  <Override PartName="/ppt/theme/theme117.xml" ContentType="application/vnd.openxmlformats-officedocument.theme+xml"/>
  <Override PartName="/ppt/slideLayouts/slideLayout29.xml" ContentType="application/vnd.openxmlformats-officedocument.presentationml.slideLayout+xml"/>
  <Override PartName="/ppt/theme/theme118.xml" ContentType="application/vnd.openxmlformats-officedocument.theme+xml"/>
  <Override PartName="/ppt/slideLayouts/slideLayout30.xml" ContentType="application/vnd.openxmlformats-officedocument.presentationml.slideLayout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25" r:id="rId1"/>
    <p:sldMasterId id="2147483831" r:id="rId2"/>
    <p:sldMasterId id="2147483833" r:id="rId3"/>
    <p:sldMasterId id="2147483835" r:id="rId4"/>
    <p:sldMasterId id="2147483837" r:id="rId5"/>
    <p:sldMasterId id="2147483839" r:id="rId6"/>
    <p:sldMasterId id="2147483841" r:id="rId7"/>
    <p:sldMasterId id="2147483843" r:id="rId8"/>
    <p:sldMasterId id="2147483845" r:id="rId9"/>
    <p:sldMasterId id="2147483847" r:id="rId10"/>
    <p:sldMasterId id="2147483849" r:id="rId11"/>
    <p:sldMasterId id="2147483851" r:id="rId12"/>
    <p:sldMasterId id="2147483853" r:id="rId13"/>
    <p:sldMasterId id="2147483855" r:id="rId14"/>
    <p:sldMasterId id="2147483857" r:id="rId15"/>
    <p:sldMasterId id="2147483859" r:id="rId16"/>
    <p:sldMasterId id="2147483861" r:id="rId17"/>
    <p:sldMasterId id="2147483863" r:id="rId18"/>
    <p:sldMasterId id="2147483865" r:id="rId19"/>
    <p:sldMasterId id="2147483867" r:id="rId20"/>
    <p:sldMasterId id="2147483869" r:id="rId21"/>
    <p:sldMasterId id="2147483871" r:id="rId22"/>
    <p:sldMasterId id="2147483873" r:id="rId23"/>
    <p:sldMasterId id="2147483875" r:id="rId24"/>
    <p:sldMasterId id="2147483877" r:id="rId25"/>
    <p:sldMasterId id="2147483879" r:id="rId26"/>
    <p:sldMasterId id="2147483881" r:id="rId27"/>
    <p:sldMasterId id="2147483883" r:id="rId28"/>
    <p:sldMasterId id="2147483885" r:id="rId29"/>
    <p:sldMasterId id="2147483886" r:id="rId30"/>
    <p:sldMasterId id="2147483888" r:id="rId31"/>
    <p:sldMasterId id="2147483890" r:id="rId32"/>
    <p:sldMasterId id="2147483891" r:id="rId33"/>
    <p:sldMasterId id="2147483893" r:id="rId34"/>
    <p:sldMasterId id="2147483895" r:id="rId35"/>
    <p:sldMasterId id="2147483897" r:id="rId36"/>
    <p:sldMasterId id="2147483899" r:id="rId37"/>
    <p:sldMasterId id="2147483901" r:id="rId38"/>
    <p:sldMasterId id="2147483903" r:id="rId39"/>
    <p:sldMasterId id="2147483905" r:id="rId40"/>
    <p:sldMasterId id="2147483907" r:id="rId41"/>
    <p:sldMasterId id="2147483909" r:id="rId42"/>
    <p:sldMasterId id="2147483911" r:id="rId43"/>
    <p:sldMasterId id="2147483913" r:id="rId44"/>
    <p:sldMasterId id="2147483915" r:id="rId45"/>
    <p:sldMasterId id="2147483917" r:id="rId46"/>
    <p:sldMasterId id="2147483919" r:id="rId47"/>
    <p:sldMasterId id="2147483921" r:id="rId48"/>
    <p:sldMasterId id="2147483923" r:id="rId49"/>
    <p:sldMasterId id="2147483925" r:id="rId50"/>
    <p:sldMasterId id="2147483927" r:id="rId51"/>
    <p:sldMasterId id="2147483928" r:id="rId52"/>
    <p:sldMasterId id="2147483930" r:id="rId53"/>
    <p:sldMasterId id="2147483932" r:id="rId54"/>
    <p:sldMasterId id="2147483934" r:id="rId55"/>
    <p:sldMasterId id="2147483936" r:id="rId56"/>
    <p:sldMasterId id="2147483938" r:id="rId57"/>
    <p:sldMasterId id="2147483940" r:id="rId58"/>
    <p:sldMasterId id="2147483942" r:id="rId59"/>
    <p:sldMasterId id="2147483944" r:id="rId60"/>
    <p:sldMasterId id="2147483946" r:id="rId61"/>
    <p:sldMasterId id="2147483948" r:id="rId62"/>
    <p:sldMasterId id="2147483950" r:id="rId63"/>
    <p:sldMasterId id="2147483952" r:id="rId64"/>
    <p:sldMasterId id="2147483954" r:id="rId65"/>
    <p:sldMasterId id="2147483956" r:id="rId66"/>
    <p:sldMasterId id="2147483958" r:id="rId67"/>
    <p:sldMasterId id="2147483960" r:id="rId68"/>
    <p:sldMasterId id="2147483962" r:id="rId69"/>
    <p:sldMasterId id="2147483964" r:id="rId70"/>
    <p:sldMasterId id="2147483966" r:id="rId71"/>
    <p:sldMasterId id="2147483968" r:id="rId72"/>
    <p:sldMasterId id="2147483970" r:id="rId73"/>
    <p:sldMasterId id="2147483972" r:id="rId74"/>
    <p:sldMasterId id="2147483974" r:id="rId75"/>
    <p:sldMasterId id="2147483975" r:id="rId76"/>
    <p:sldMasterId id="2147483977" r:id="rId77"/>
    <p:sldMasterId id="2147483979" r:id="rId78"/>
    <p:sldMasterId id="2147483981" r:id="rId79"/>
    <p:sldMasterId id="2147483982" r:id="rId80"/>
    <p:sldMasterId id="2147483984" r:id="rId81"/>
    <p:sldMasterId id="2147483986" r:id="rId82"/>
    <p:sldMasterId id="2147483988" r:id="rId83"/>
    <p:sldMasterId id="2147483990" r:id="rId84"/>
    <p:sldMasterId id="2147483991" r:id="rId85"/>
    <p:sldMasterId id="2147483993" r:id="rId86"/>
    <p:sldMasterId id="2147483995" r:id="rId87"/>
    <p:sldMasterId id="2147483997" r:id="rId88"/>
    <p:sldMasterId id="2147483999" r:id="rId89"/>
    <p:sldMasterId id="2147484001" r:id="rId90"/>
    <p:sldMasterId id="2147484003" r:id="rId91"/>
    <p:sldMasterId id="2147484005" r:id="rId92"/>
    <p:sldMasterId id="2147484007" r:id="rId93"/>
    <p:sldMasterId id="2147484009" r:id="rId94"/>
    <p:sldMasterId id="2147484010" r:id="rId95"/>
    <p:sldMasterId id="2147484012" r:id="rId96"/>
    <p:sldMasterId id="2147484014" r:id="rId97"/>
    <p:sldMasterId id="2147484016" r:id="rId98"/>
    <p:sldMasterId id="2147484018" r:id="rId99"/>
    <p:sldMasterId id="2147484020" r:id="rId100"/>
    <p:sldMasterId id="2147484022" r:id="rId101"/>
    <p:sldMasterId id="2147484024" r:id="rId102"/>
    <p:sldMasterId id="2147484026" r:id="rId103"/>
    <p:sldMasterId id="2147484028" r:id="rId104"/>
    <p:sldMasterId id="2147484030" r:id="rId105"/>
    <p:sldMasterId id="2147484032" r:id="rId106"/>
    <p:sldMasterId id="2147484034" r:id="rId107"/>
    <p:sldMasterId id="2147484036" r:id="rId108"/>
    <p:sldMasterId id="2147484038" r:id="rId109"/>
    <p:sldMasterId id="2147484040" r:id="rId110"/>
    <p:sldMasterId id="2147484042" r:id="rId111"/>
    <p:sldMasterId id="2147484044" r:id="rId112"/>
    <p:sldMasterId id="2147484046" r:id="rId113"/>
    <p:sldMasterId id="2147484048" r:id="rId114"/>
    <p:sldMasterId id="2147484050" r:id="rId115"/>
    <p:sldMasterId id="2147484052" r:id="rId116"/>
    <p:sldMasterId id="2147484054" r:id="rId117"/>
    <p:sldMasterId id="2147484056" r:id="rId118"/>
    <p:sldMasterId id="2147484058" r:id="rId119"/>
  </p:sldMasterIdLst>
  <p:notesMasterIdLst>
    <p:notesMasterId r:id="rId190"/>
  </p:notesMasterIdLst>
  <p:handoutMasterIdLst>
    <p:handoutMasterId r:id="rId191"/>
  </p:handoutMasterIdLst>
  <p:sldIdLst>
    <p:sldId id="256" r:id="rId120"/>
    <p:sldId id="336" r:id="rId121"/>
    <p:sldId id="258" r:id="rId122"/>
    <p:sldId id="259" r:id="rId123"/>
    <p:sldId id="260" r:id="rId124"/>
    <p:sldId id="261" r:id="rId125"/>
    <p:sldId id="320" r:id="rId126"/>
    <p:sldId id="263" r:id="rId127"/>
    <p:sldId id="321" r:id="rId128"/>
    <p:sldId id="265" r:id="rId129"/>
    <p:sldId id="266" r:id="rId130"/>
    <p:sldId id="267" r:id="rId131"/>
    <p:sldId id="322" r:id="rId132"/>
    <p:sldId id="269" r:id="rId133"/>
    <p:sldId id="270" r:id="rId134"/>
    <p:sldId id="323" r:id="rId135"/>
    <p:sldId id="272" r:id="rId136"/>
    <p:sldId id="273" r:id="rId137"/>
    <p:sldId id="274" r:id="rId138"/>
    <p:sldId id="275" r:id="rId139"/>
    <p:sldId id="324" r:id="rId140"/>
    <p:sldId id="277" r:id="rId141"/>
    <p:sldId id="325" r:id="rId142"/>
    <p:sldId id="279" r:id="rId143"/>
    <p:sldId id="326" r:id="rId144"/>
    <p:sldId id="281" r:id="rId145"/>
    <p:sldId id="282" r:id="rId146"/>
    <p:sldId id="327" r:id="rId147"/>
    <p:sldId id="284" r:id="rId148"/>
    <p:sldId id="337" r:id="rId149"/>
    <p:sldId id="285" r:id="rId150"/>
    <p:sldId id="328" r:id="rId151"/>
    <p:sldId id="287" r:id="rId152"/>
    <p:sldId id="338" r:id="rId153"/>
    <p:sldId id="288" r:id="rId154"/>
    <p:sldId id="289" r:id="rId155"/>
    <p:sldId id="290" r:id="rId156"/>
    <p:sldId id="329" r:id="rId157"/>
    <p:sldId id="292" r:id="rId158"/>
    <p:sldId id="330" r:id="rId159"/>
    <p:sldId id="294" r:id="rId160"/>
    <p:sldId id="295" r:id="rId161"/>
    <p:sldId id="296" r:id="rId162"/>
    <p:sldId id="339" r:id="rId163"/>
    <p:sldId id="297" r:id="rId164"/>
    <p:sldId id="340" r:id="rId165"/>
    <p:sldId id="298" r:id="rId166"/>
    <p:sldId id="341" r:id="rId167"/>
    <p:sldId id="299" r:id="rId168"/>
    <p:sldId id="300" r:id="rId169"/>
    <p:sldId id="301" r:id="rId170"/>
    <p:sldId id="331" r:id="rId171"/>
    <p:sldId id="303" r:id="rId172"/>
    <p:sldId id="332" r:id="rId173"/>
    <p:sldId id="305" r:id="rId174"/>
    <p:sldId id="306" r:id="rId175"/>
    <p:sldId id="333" r:id="rId176"/>
    <p:sldId id="308" r:id="rId177"/>
    <p:sldId id="309" r:id="rId178"/>
    <p:sldId id="334" r:id="rId179"/>
    <p:sldId id="311" r:id="rId180"/>
    <p:sldId id="335" r:id="rId181"/>
    <p:sldId id="313" r:id="rId182"/>
    <p:sldId id="314" r:id="rId183"/>
    <p:sldId id="315" r:id="rId184"/>
    <p:sldId id="342" r:id="rId185"/>
    <p:sldId id="316" r:id="rId186"/>
    <p:sldId id="317" r:id="rId187"/>
    <p:sldId id="318" r:id="rId188"/>
    <p:sldId id="343" r:id="rId189"/>
  </p:sldIdLst>
  <p:sldSz cx="9144000" cy="6858000" type="screen4x3"/>
  <p:notesSz cx="6858000" cy="9144000"/>
  <p:custDataLst>
    <p:tags r:id="rId19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2" orient="horz" pos="2160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hony Regolino" initials="A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F8E"/>
    <a:srgbClr val="D2B239"/>
    <a:srgbClr val="EFC335"/>
    <a:srgbClr val="9D002D"/>
    <a:srgbClr val="D9CB27"/>
    <a:srgbClr val="C9C439"/>
    <a:srgbClr val="ADAE2B"/>
    <a:srgbClr val="B2B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0300" autoAdjust="0"/>
  </p:normalViewPr>
  <p:slideViewPr>
    <p:cSldViewPr snapToGrid="0" showGuides="1">
      <p:cViewPr>
        <p:scale>
          <a:sx n="69" d="100"/>
          <a:sy n="69" d="100"/>
        </p:scale>
        <p:origin x="-41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0" d="100"/>
          <a:sy n="70" d="100"/>
        </p:scale>
        <p:origin x="-324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Master" Target="slideMasters/slideMaster117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Master" Target="slideMasters/slideMaster84.xml"/><Relationship Id="rId89" Type="http://schemas.openxmlformats.org/officeDocument/2006/relationships/slideMaster" Target="slideMasters/slideMaster89.xml"/><Relationship Id="rId112" Type="http://schemas.openxmlformats.org/officeDocument/2006/relationships/slideMaster" Target="slideMasters/slideMaster112.xml"/><Relationship Id="rId133" Type="http://schemas.openxmlformats.org/officeDocument/2006/relationships/slide" Target="slides/slide14.xml"/><Relationship Id="rId138" Type="http://schemas.openxmlformats.org/officeDocument/2006/relationships/slide" Target="slides/slide19.xml"/><Relationship Id="rId154" Type="http://schemas.openxmlformats.org/officeDocument/2006/relationships/slide" Target="slides/slide35.xml"/><Relationship Id="rId159" Type="http://schemas.openxmlformats.org/officeDocument/2006/relationships/slide" Target="slides/slide40.xml"/><Relationship Id="rId175" Type="http://schemas.openxmlformats.org/officeDocument/2006/relationships/slide" Target="slides/slide56.xml"/><Relationship Id="rId170" Type="http://schemas.openxmlformats.org/officeDocument/2006/relationships/slide" Target="slides/slide51.xml"/><Relationship Id="rId191" Type="http://schemas.openxmlformats.org/officeDocument/2006/relationships/handoutMaster" Target="handoutMasters/handoutMaster1.xml"/><Relationship Id="rId196" Type="http://schemas.openxmlformats.org/officeDocument/2006/relationships/theme" Target="theme/theme1.xml"/><Relationship Id="rId16" Type="http://schemas.openxmlformats.org/officeDocument/2006/relationships/slideMaster" Target="slideMasters/slideMaster16.xml"/><Relationship Id="rId107" Type="http://schemas.openxmlformats.org/officeDocument/2006/relationships/slideMaster" Target="slideMasters/slideMaster107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102" Type="http://schemas.openxmlformats.org/officeDocument/2006/relationships/slideMaster" Target="slideMasters/slideMaster102.xml"/><Relationship Id="rId123" Type="http://schemas.openxmlformats.org/officeDocument/2006/relationships/slide" Target="slides/slide4.xml"/><Relationship Id="rId128" Type="http://schemas.openxmlformats.org/officeDocument/2006/relationships/slide" Target="slides/slide9.xml"/><Relationship Id="rId144" Type="http://schemas.openxmlformats.org/officeDocument/2006/relationships/slide" Target="slides/slide25.xml"/><Relationship Id="rId149" Type="http://schemas.openxmlformats.org/officeDocument/2006/relationships/slide" Target="slides/slide30.xml"/><Relationship Id="rId5" Type="http://schemas.openxmlformats.org/officeDocument/2006/relationships/slideMaster" Target="slideMasters/slideMaster5.xml"/><Relationship Id="rId90" Type="http://schemas.openxmlformats.org/officeDocument/2006/relationships/slideMaster" Target="slideMasters/slideMaster90.xml"/><Relationship Id="rId95" Type="http://schemas.openxmlformats.org/officeDocument/2006/relationships/slideMaster" Target="slideMasters/slideMaster95.xml"/><Relationship Id="rId160" Type="http://schemas.openxmlformats.org/officeDocument/2006/relationships/slide" Target="slides/slide41.xml"/><Relationship Id="rId165" Type="http://schemas.openxmlformats.org/officeDocument/2006/relationships/slide" Target="slides/slide46.xml"/><Relationship Id="rId181" Type="http://schemas.openxmlformats.org/officeDocument/2006/relationships/slide" Target="slides/slide62.xml"/><Relationship Id="rId186" Type="http://schemas.openxmlformats.org/officeDocument/2006/relationships/slide" Target="slides/slide67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113" Type="http://schemas.openxmlformats.org/officeDocument/2006/relationships/slideMaster" Target="slideMasters/slideMaster113.xml"/><Relationship Id="rId118" Type="http://schemas.openxmlformats.org/officeDocument/2006/relationships/slideMaster" Target="slideMasters/slideMaster118.xml"/><Relationship Id="rId134" Type="http://schemas.openxmlformats.org/officeDocument/2006/relationships/slide" Target="slides/slide15.xml"/><Relationship Id="rId139" Type="http://schemas.openxmlformats.org/officeDocument/2006/relationships/slide" Target="slides/slide20.xml"/><Relationship Id="rId80" Type="http://schemas.openxmlformats.org/officeDocument/2006/relationships/slideMaster" Target="slideMasters/slideMaster80.xml"/><Relationship Id="rId85" Type="http://schemas.openxmlformats.org/officeDocument/2006/relationships/slideMaster" Target="slideMasters/slideMaster85.xml"/><Relationship Id="rId150" Type="http://schemas.openxmlformats.org/officeDocument/2006/relationships/slide" Target="slides/slide31.xml"/><Relationship Id="rId155" Type="http://schemas.openxmlformats.org/officeDocument/2006/relationships/slide" Target="slides/slide36.xml"/><Relationship Id="rId171" Type="http://schemas.openxmlformats.org/officeDocument/2006/relationships/slide" Target="slides/slide52.xml"/><Relationship Id="rId176" Type="http://schemas.openxmlformats.org/officeDocument/2006/relationships/slide" Target="slides/slide57.xml"/><Relationship Id="rId192" Type="http://schemas.openxmlformats.org/officeDocument/2006/relationships/tags" Target="tags/tag1.xml"/><Relationship Id="rId197" Type="http://schemas.openxmlformats.org/officeDocument/2006/relationships/tableStyles" Target="tableStyles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Master" Target="slideMasters/slideMaster103.xml"/><Relationship Id="rId108" Type="http://schemas.openxmlformats.org/officeDocument/2006/relationships/slideMaster" Target="slideMasters/slideMaster108.xml"/><Relationship Id="rId124" Type="http://schemas.openxmlformats.org/officeDocument/2006/relationships/slide" Target="slides/slide5.xml"/><Relationship Id="rId129" Type="http://schemas.openxmlformats.org/officeDocument/2006/relationships/slide" Target="slides/slide10.xml"/><Relationship Id="rId54" Type="http://schemas.openxmlformats.org/officeDocument/2006/relationships/slideMaster" Target="slideMasters/slideMaster54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91" Type="http://schemas.openxmlformats.org/officeDocument/2006/relationships/slideMaster" Target="slideMasters/slideMaster91.xml"/><Relationship Id="rId96" Type="http://schemas.openxmlformats.org/officeDocument/2006/relationships/slideMaster" Target="slideMasters/slideMaster96.xml"/><Relationship Id="rId140" Type="http://schemas.openxmlformats.org/officeDocument/2006/relationships/slide" Target="slides/slide21.xml"/><Relationship Id="rId145" Type="http://schemas.openxmlformats.org/officeDocument/2006/relationships/slide" Target="slides/slide26.xml"/><Relationship Id="rId161" Type="http://schemas.openxmlformats.org/officeDocument/2006/relationships/slide" Target="slides/slide42.xml"/><Relationship Id="rId166" Type="http://schemas.openxmlformats.org/officeDocument/2006/relationships/slide" Target="slides/slide47.xml"/><Relationship Id="rId182" Type="http://schemas.openxmlformats.org/officeDocument/2006/relationships/slide" Target="slides/slide63.xml"/><Relationship Id="rId187" Type="http://schemas.openxmlformats.org/officeDocument/2006/relationships/slide" Target="slides/slide6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Master" Target="slideMasters/slideMaster114.xml"/><Relationship Id="rId119" Type="http://schemas.openxmlformats.org/officeDocument/2006/relationships/slideMaster" Target="slideMasters/slideMaster119.xml"/><Relationship Id="rId44" Type="http://schemas.openxmlformats.org/officeDocument/2006/relationships/slideMaster" Target="slideMasters/slideMaster44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81" Type="http://schemas.openxmlformats.org/officeDocument/2006/relationships/slideMaster" Target="slideMasters/slideMaster81.xml"/><Relationship Id="rId86" Type="http://schemas.openxmlformats.org/officeDocument/2006/relationships/slideMaster" Target="slideMasters/slideMaster86.xml"/><Relationship Id="rId130" Type="http://schemas.openxmlformats.org/officeDocument/2006/relationships/slide" Target="slides/slide11.xml"/><Relationship Id="rId135" Type="http://schemas.openxmlformats.org/officeDocument/2006/relationships/slide" Target="slides/slide16.xml"/><Relationship Id="rId151" Type="http://schemas.openxmlformats.org/officeDocument/2006/relationships/slide" Target="slides/slide32.xml"/><Relationship Id="rId156" Type="http://schemas.openxmlformats.org/officeDocument/2006/relationships/slide" Target="slides/slide37.xml"/><Relationship Id="rId177" Type="http://schemas.openxmlformats.org/officeDocument/2006/relationships/slide" Target="slides/slide58.xml"/><Relationship Id="rId172" Type="http://schemas.openxmlformats.org/officeDocument/2006/relationships/slide" Target="slides/slide53.xml"/><Relationship Id="rId193" Type="http://schemas.openxmlformats.org/officeDocument/2006/relationships/commentAuthors" Target="commentAuthors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Master" Target="slideMasters/slideMaster10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Master" Target="slideMasters/slideMaster97.xml"/><Relationship Id="rId104" Type="http://schemas.openxmlformats.org/officeDocument/2006/relationships/slideMaster" Target="slideMasters/slideMaster104.xml"/><Relationship Id="rId120" Type="http://schemas.openxmlformats.org/officeDocument/2006/relationships/slide" Target="slides/slide1.xml"/><Relationship Id="rId125" Type="http://schemas.openxmlformats.org/officeDocument/2006/relationships/slide" Target="slides/slide6.xml"/><Relationship Id="rId141" Type="http://schemas.openxmlformats.org/officeDocument/2006/relationships/slide" Target="slides/slide22.xml"/><Relationship Id="rId146" Type="http://schemas.openxmlformats.org/officeDocument/2006/relationships/slide" Target="slides/slide27.xml"/><Relationship Id="rId167" Type="http://schemas.openxmlformats.org/officeDocument/2006/relationships/slide" Target="slides/slide48.xml"/><Relationship Id="rId188" Type="http://schemas.openxmlformats.org/officeDocument/2006/relationships/slide" Target="slides/slide69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Relationship Id="rId162" Type="http://schemas.openxmlformats.org/officeDocument/2006/relationships/slide" Target="slides/slide43.xml"/><Relationship Id="rId183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Master" Target="slideMasters/slideMaster87.xml"/><Relationship Id="rId110" Type="http://schemas.openxmlformats.org/officeDocument/2006/relationships/slideMaster" Target="slideMasters/slideMaster110.xml"/><Relationship Id="rId115" Type="http://schemas.openxmlformats.org/officeDocument/2006/relationships/slideMaster" Target="slideMasters/slideMaster115.xml"/><Relationship Id="rId131" Type="http://schemas.openxmlformats.org/officeDocument/2006/relationships/slide" Target="slides/slide12.xml"/><Relationship Id="rId136" Type="http://schemas.openxmlformats.org/officeDocument/2006/relationships/slide" Target="slides/slide17.xml"/><Relationship Id="rId157" Type="http://schemas.openxmlformats.org/officeDocument/2006/relationships/slide" Target="slides/slide38.xml"/><Relationship Id="rId178" Type="http://schemas.openxmlformats.org/officeDocument/2006/relationships/slide" Target="slides/slide59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152" Type="http://schemas.openxmlformats.org/officeDocument/2006/relationships/slide" Target="slides/slide33.xml"/><Relationship Id="rId173" Type="http://schemas.openxmlformats.org/officeDocument/2006/relationships/slide" Target="slides/slide54.xml"/><Relationship Id="rId194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Master" Target="slideMasters/slideMaster100.xml"/><Relationship Id="rId105" Type="http://schemas.openxmlformats.org/officeDocument/2006/relationships/slideMaster" Target="slideMasters/slideMaster105.xml"/><Relationship Id="rId126" Type="http://schemas.openxmlformats.org/officeDocument/2006/relationships/slide" Target="slides/slide7.xml"/><Relationship Id="rId147" Type="http://schemas.openxmlformats.org/officeDocument/2006/relationships/slide" Target="slides/slide28.xml"/><Relationship Id="rId168" Type="http://schemas.openxmlformats.org/officeDocument/2006/relationships/slide" Target="slides/slide49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Master" Target="slideMasters/slideMaster93.xml"/><Relationship Id="rId98" Type="http://schemas.openxmlformats.org/officeDocument/2006/relationships/slideMaster" Target="slideMasters/slideMaster98.xml"/><Relationship Id="rId121" Type="http://schemas.openxmlformats.org/officeDocument/2006/relationships/slide" Target="slides/slide2.xml"/><Relationship Id="rId142" Type="http://schemas.openxmlformats.org/officeDocument/2006/relationships/slide" Target="slides/slide23.xml"/><Relationship Id="rId163" Type="http://schemas.openxmlformats.org/officeDocument/2006/relationships/slide" Target="slides/slide44.xml"/><Relationship Id="rId184" Type="http://schemas.openxmlformats.org/officeDocument/2006/relationships/slide" Target="slides/slide65.xml"/><Relationship Id="rId189" Type="http://schemas.openxmlformats.org/officeDocument/2006/relationships/slide" Target="slides/slide70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slideMaster" Target="slideMasters/slideMaster116.xml"/><Relationship Id="rId137" Type="http://schemas.openxmlformats.org/officeDocument/2006/relationships/slide" Target="slides/slide18.xml"/><Relationship Id="rId158" Type="http://schemas.openxmlformats.org/officeDocument/2006/relationships/slide" Target="slides/slide39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Master" Target="slideMasters/slideMaster83.xml"/><Relationship Id="rId88" Type="http://schemas.openxmlformats.org/officeDocument/2006/relationships/slideMaster" Target="slideMasters/slideMaster88.xml"/><Relationship Id="rId111" Type="http://schemas.openxmlformats.org/officeDocument/2006/relationships/slideMaster" Target="slideMasters/slideMaster111.xml"/><Relationship Id="rId132" Type="http://schemas.openxmlformats.org/officeDocument/2006/relationships/slide" Target="slides/slide13.xml"/><Relationship Id="rId153" Type="http://schemas.openxmlformats.org/officeDocument/2006/relationships/slide" Target="slides/slide34.xml"/><Relationship Id="rId174" Type="http://schemas.openxmlformats.org/officeDocument/2006/relationships/slide" Target="slides/slide55.xml"/><Relationship Id="rId179" Type="http://schemas.openxmlformats.org/officeDocument/2006/relationships/slide" Target="slides/slide60.xml"/><Relationship Id="rId195" Type="http://schemas.openxmlformats.org/officeDocument/2006/relationships/viewProps" Target="viewProps.xml"/><Relationship Id="rId190" Type="http://schemas.openxmlformats.org/officeDocument/2006/relationships/notesMaster" Target="notesMasters/notesMaster1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Master" Target="slideMasters/slideMaster106.xml"/><Relationship Id="rId127" Type="http://schemas.openxmlformats.org/officeDocument/2006/relationships/slide" Target="slides/slide8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94" Type="http://schemas.openxmlformats.org/officeDocument/2006/relationships/slideMaster" Target="slideMasters/slideMaster94.xml"/><Relationship Id="rId99" Type="http://schemas.openxmlformats.org/officeDocument/2006/relationships/slideMaster" Target="slideMasters/slideMaster99.xml"/><Relationship Id="rId101" Type="http://schemas.openxmlformats.org/officeDocument/2006/relationships/slideMaster" Target="slideMasters/slideMaster101.xml"/><Relationship Id="rId122" Type="http://schemas.openxmlformats.org/officeDocument/2006/relationships/slide" Target="slides/slide3.xml"/><Relationship Id="rId143" Type="http://schemas.openxmlformats.org/officeDocument/2006/relationships/slide" Target="slides/slide24.xml"/><Relationship Id="rId148" Type="http://schemas.openxmlformats.org/officeDocument/2006/relationships/slide" Target="slides/slide29.xml"/><Relationship Id="rId164" Type="http://schemas.openxmlformats.org/officeDocument/2006/relationships/slide" Target="slides/slide45.xml"/><Relationship Id="rId169" Type="http://schemas.openxmlformats.org/officeDocument/2006/relationships/slide" Target="slides/slide50.xml"/><Relationship Id="rId185" Type="http://schemas.openxmlformats.org/officeDocument/2006/relationships/slide" Target="slides/slide6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" Target="slides/slide61.xml"/><Relationship Id="rId26" Type="http://schemas.openxmlformats.org/officeDocument/2006/relationships/slideMaster" Target="slideMasters/slideMaster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4E28EE12-C229-4FBC-94FF-6E8BC4D027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1449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3F2B6EDB-E050-4F59-AEFF-9AA0ECB5DC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982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3124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24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559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20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34.3 Plants Have Diverse Root Systems.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3490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37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854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Table 34.1 Form and Function of Modified Roots.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6278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871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715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307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</a:rPr>
              <a:t>Chapter 34 Roadmap.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0353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532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34.4 Experimental Evidence Supports Phenotypic Plasticity in Shoot Systems.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35448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9851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Table 34.2 Form and Function of Modified Stems.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0578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1129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34.5 Leaves Vary in Size and Shape.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11693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4666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482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34.6 The Arrangement of Leaves on Stems Varies.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48728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081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727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34.7 Leaves Exhibit Phenotypic Plasticity.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26838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65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Table 34.3 Form and Function of Modified Leaves.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45162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442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34.8 A Plant Cell Is Both Similar to and Different from an Animal Cell.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7516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310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693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4011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</a:rPr>
              <a:t>Figure 34.9 A Stoma’s Guard Cells Regulate the Opening of a Pore.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58763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245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126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34.10 Epidermal Cells Produce Trichomes That Provide Protection.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03633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445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8219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97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34.11 Parenchyma Cells Perform a Wide Array of Tasks.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087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1715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34.12 Collenchyma Cells Support Growing Tissues.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31662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2684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>
                <a:latin typeface="Arial"/>
              </a:rPr>
              <a:t>Figure 34.13 Sclerenchyma Cells Support Mature Tissues.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47745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03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94606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596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984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34.14 Xylem May Contain Two Types of Water-Conducting Cells.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383703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9232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34.15 Phloem Consists of Sieve-Tube Elements and Companion Cells.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915618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36562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55064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34.16 The Apical and Primary Meristems in the Shoot and Root Give Rise to Plant Tissues.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463432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20426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116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5992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34.18a Roots Extend into the Soil via Growth of Apical Meristems and Cell Elongation.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246290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0324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34.19 Tissue Systems in Stems Have Distinct Arrangements.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953495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9607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13325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9033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34.20 Cambia Are Responsible for Secondary Growth.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009751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24450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9037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773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</a:rPr>
              <a:t>Figure 34.1 Typical Root and Shoot Systems Acquire and Transport Resources.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86432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34.23a Anatomy of a Tree Trunk.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8342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61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34.2 The Morphology of Roots and Leaves Gives Them a High Surface Area/Volume Ratio.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28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6546850"/>
            <a:ext cx="9148763" cy="311150"/>
          </a:xfrm>
          <a:prstGeom prst="rect">
            <a:avLst/>
          </a:prstGeom>
          <a:gradFill rotWithShape="0">
            <a:gsLst>
              <a:gs pos="0">
                <a:srgbClr val="D88333"/>
              </a:gs>
              <a:gs pos="100000">
                <a:srgbClr val="A5C74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endParaRPr lang="en-US" altLang="en-US" smtClean="0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dirty="0" smtClean="0"/>
              <a:t>     © 2017 Pearson Education, Ltd.</a:t>
            </a:r>
            <a:endParaRPr lang="en-US" dirty="0" smtClean="0"/>
          </a:p>
        </p:txBody>
      </p:sp>
      <p:sp>
        <p:nvSpPr>
          <p:cNvPr id="50894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5283200" y="2332037"/>
            <a:ext cx="3677262" cy="1096963"/>
          </a:xfrm>
          <a:noFill/>
        </p:spPr>
        <p:txBody>
          <a:bodyPr anchor="t"/>
          <a:lstStyle>
            <a:lvl1pPr marL="0" indent="0" algn="ctr">
              <a:defRPr sz="4000">
                <a:solidFill>
                  <a:srgbClr val="D8813B"/>
                </a:solidFill>
                <a:latin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3" y="238063"/>
            <a:ext cx="5017362" cy="6109983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36123" y="5839618"/>
            <a:ext cx="4224338" cy="60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45000"/>
              </a:spcBef>
              <a:spcAft>
                <a:spcPct val="20000"/>
              </a:spcAft>
              <a:buClr>
                <a:srgbClr val="9D002D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45000"/>
              </a:spcBef>
              <a:spcAft>
                <a:spcPct val="20000"/>
              </a:spcAft>
              <a:buClr>
                <a:srgbClr val="9D002D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45000"/>
              </a:spcBef>
              <a:spcAft>
                <a:spcPct val="20000"/>
              </a:spcAft>
              <a:buClr>
                <a:srgbClr val="9D002D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45000"/>
              </a:spcBef>
              <a:spcAft>
                <a:spcPct val="20000"/>
              </a:spcAft>
              <a:buClr>
                <a:srgbClr val="9D002D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45000"/>
              </a:spcBef>
              <a:spcAft>
                <a:spcPct val="20000"/>
              </a:spcAft>
              <a:buClr>
                <a:srgbClr val="9D002D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9D002D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9D002D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9D002D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9D002D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/>
              <a:t>Lecture Presentation by </a:t>
            </a:r>
            <a:br>
              <a:rPr lang="en-US" altLang="en-US" sz="1200" dirty="0"/>
            </a:br>
            <a:r>
              <a:rPr lang="en-US" altLang="en-US" sz="1200" dirty="0"/>
              <a:t>Cindy S. Malone, </a:t>
            </a:r>
            <a:r>
              <a:rPr lang="en-US" altLang="en-US" sz="1200" dirty="0" smtClean="0"/>
              <a:t>PhD,</a:t>
            </a:r>
            <a:br>
              <a:rPr lang="en-US" altLang="en-US" sz="1200" dirty="0" smtClean="0"/>
            </a:br>
            <a:r>
              <a:rPr lang="en-US" altLang="en-US" sz="1100" i="1" dirty="0" smtClean="0"/>
              <a:t>California </a:t>
            </a:r>
            <a:r>
              <a:rPr lang="en-US" altLang="en-US" sz="1100" i="1" dirty="0"/>
              <a:t>State University Northridge</a:t>
            </a:r>
            <a:endParaRPr lang="en-US" altLang="en-US" sz="1200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117848" y="310576"/>
            <a:ext cx="2007966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45000"/>
              </a:spcBef>
              <a:spcAft>
                <a:spcPct val="20000"/>
              </a:spcAft>
              <a:buClr>
                <a:srgbClr val="9D002D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45000"/>
              </a:spcBef>
              <a:spcAft>
                <a:spcPct val="20000"/>
              </a:spcAft>
              <a:buClr>
                <a:srgbClr val="9D002D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45000"/>
              </a:spcBef>
              <a:spcAft>
                <a:spcPct val="20000"/>
              </a:spcAft>
              <a:buClr>
                <a:srgbClr val="9D002D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45000"/>
              </a:spcBef>
              <a:spcAft>
                <a:spcPct val="20000"/>
              </a:spcAft>
              <a:buClr>
                <a:srgbClr val="9D002D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45000"/>
              </a:spcBef>
              <a:spcAft>
                <a:spcPct val="20000"/>
              </a:spcAft>
              <a:buClr>
                <a:srgbClr val="9D002D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9D002D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9D002D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9D002D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9D002D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0" dirty="0" smtClean="0">
                <a:solidFill>
                  <a:srgbClr val="A7C743"/>
                </a:solidFill>
              </a:rPr>
              <a:t>34</a:t>
            </a:r>
            <a:endParaRPr lang="en-US" altLang="en-US" sz="11000" dirty="0">
              <a:solidFill>
                <a:srgbClr val="A7C7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4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6546850"/>
            <a:ext cx="9148763" cy="311150"/>
          </a:xfrm>
          <a:prstGeom prst="rect">
            <a:avLst/>
          </a:prstGeom>
          <a:gradFill rotWithShape="0">
            <a:gsLst>
              <a:gs pos="0">
                <a:srgbClr val="D88333"/>
              </a:gs>
              <a:gs pos="100000">
                <a:srgbClr val="A5C74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endParaRPr lang="en-US" alt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dirty="0" smtClean="0"/>
              <a:t>     © 2017 Pearson Education, Ltd.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6307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64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81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1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47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908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2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46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6546850"/>
            <a:ext cx="9148763" cy="311150"/>
          </a:xfrm>
          <a:prstGeom prst="rect">
            <a:avLst/>
          </a:prstGeom>
          <a:gradFill rotWithShape="0">
            <a:gsLst>
              <a:gs pos="0">
                <a:srgbClr val="D88333"/>
              </a:gs>
              <a:gs pos="100000">
                <a:srgbClr val="A5C74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endParaRPr lang="en-US" altLang="en-US" smtClean="0"/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dirty="0" smtClean="0"/>
              <a:t>     © 2017 Pearson Education, Ltd.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3931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956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6546850"/>
            <a:ext cx="9148763" cy="311150"/>
          </a:xfrm>
          <a:prstGeom prst="rect">
            <a:avLst/>
          </a:prstGeom>
          <a:gradFill rotWithShape="0">
            <a:gsLst>
              <a:gs pos="0">
                <a:srgbClr val="D88333"/>
              </a:gs>
              <a:gs pos="100000">
                <a:srgbClr val="A5C74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endParaRPr lang="en-US" altLang="en-US" smtClean="0"/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dirty="0" smtClean="0"/>
              <a:t>     © 2017 Pearson Education, Ltd.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390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dirty="0" smtClean="0"/>
              <a:t>     © 2017 Pearson Education, Ltd.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647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0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0.xml"/><Relationship Id="rId1" Type="http://schemas.openxmlformats.org/officeDocument/2006/relationships/slideLayout" Target="../slideLayouts/slideLayout11.xml"/></Relationships>
</file>

<file path=ppt/slideMasters/_rels/slideMaster10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1.xml"/><Relationship Id="rId1" Type="http://schemas.openxmlformats.org/officeDocument/2006/relationships/slideLayout" Target="../slideLayouts/slideLayout12.xml"/></Relationships>
</file>

<file path=ppt/slideMasters/_rels/slideMaster10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2.xml"/><Relationship Id="rId1" Type="http://schemas.openxmlformats.org/officeDocument/2006/relationships/slideLayout" Target="../slideLayouts/slideLayout13.xml"/></Relationships>
</file>

<file path=ppt/slideMasters/_rels/slideMaster10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3.xml"/><Relationship Id="rId1" Type="http://schemas.openxmlformats.org/officeDocument/2006/relationships/slideLayout" Target="../slideLayouts/slideLayout14.xml"/></Relationships>
</file>

<file path=ppt/slideMasters/_rels/slideMaster10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4.xml"/><Relationship Id="rId1" Type="http://schemas.openxmlformats.org/officeDocument/2006/relationships/slideLayout" Target="../slideLayouts/slideLayout15.xml"/></Relationships>
</file>

<file path=ppt/slideMasters/_rels/slideMaster10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5.xml"/><Relationship Id="rId1" Type="http://schemas.openxmlformats.org/officeDocument/2006/relationships/slideLayout" Target="../slideLayouts/slideLayout16.xml"/></Relationships>
</file>

<file path=ppt/slideMasters/_rels/slideMaster10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6.xml"/><Relationship Id="rId1" Type="http://schemas.openxmlformats.org/officeDocument/2006/relationships/slideLayout" Target="../slideLayouts/slideLayout17.xml"/></Relationships>
</file>

<file path=ppt/slideMasters/_rels/slideMaster10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7.xml"/><Relationship Id="rId1" Type="http://schemas.openxmlformats.org/officeDocument/2006/relationships/slideLayout" Target="../slideLayouts/slideLayout18.xml"/></Relationships>
</file>

<file path=ppt/slideMasters/_rels/slideMaster10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8.xml"/><Relationship Id="rId1" Type="http://schemas.openxmlformats.org/officeDocument/2006/relationships/slideLayout" Target="../slideLayouts/slideLayout19.xml"/></Relationships>
</file>

<file path=ppt/slideMasters/_rels/slideMaster10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9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0.xml"/><Relationship Id="rId1" Type="http://schemas.openxmlformats.org/officeDocument/2006/relationships/slideLayout" Target="../slideLayouts/slideLayout21.xml"/></Relationships>
</file>

<file path=ppt/slideMasters/_rels/slideMaster1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1.xml"/><Relationship Id="rId1" Type="http://schemas.openxmlformats.org/officeDocument/2006/relationships/slideLayout" Target="../slideLayouts/slideLayout22.xml"/></Relationships>
</file>

<file path=ppt/slideMasters/_rels/slideMaster1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2.xml"/><Relationship Id="rId1" Type="http://schemas.openxmlformats.org/officeDocument/2006/relationships/slideLayout" Target="../slideLayouts/slideLayout23.xml"/></Relationships>
</file>

<file path=ppt/slideMasters/_rels/slideMaster1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3.xml"/><Relationship Id="rId1" Type="http://schemas.openxmlformats.org/officeDocument/2006/relationships/slideLayout" Target="../slideLayouts/slideLayout24.xml"/></Relationships>
</file>

<file path=ppt/slideMasters/_rels/slideMaster1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4.xml"/><Relationship Id="rId1" Type="http://schemas.openxmlformats.org/officeDocument/2006/relationships/slideLayout" Target="../slideLayouts/slideLayout25.xml"/></Relationships>
</file>

<file path=ppt/slideMasters/_rels/slideMaster1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5.xml"/><Relationship Id="rId1" Type="http://schemas.openxmlformats.org/officeDocument/2006/relationships/slideLayout" Target="../slideLayouts/slideLayout26.xml"/></Relationships>
</file>

<file path=ppt/slideMasters/_rels/slideMaster1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6.xml"/><Relationship Id="rId1" Type="http://schemas.openxmlformats.org/officeDocument/2006/relationships/slideLayout" Target="../slideLayouts/slideLayout27.xml"/></Relationships>
</file>

<file path=ppt/slideMasters/_rels/slideMaster1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7.xml"/><Relationship Id="rId1" Type="http://schemas.openxmlformats.org/officeDocument/2006/relationships/slideLayout" Target="../slideLayouts/slideLayout28.xml"/></Relationships>
</file>

<file path=ppt/slideMasters/_rels/slideMaster1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8.xml"/><Relationship Id="rId1" Type="http://schemas.openxmlformats.org/officeDocument/2006/relationships/slideLayout" Target="../slideLayouts/slideLayout29.xml"/></Relationships>
</file>

<file path=ppt/slideMasters/_rels/slideMaster1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9.xml"/><Relationship Id="rId1" Type="http://schemas.openxmlformats.org/officeDocument/2006/relationships/slideLayout" Target="../slideLayouts/slideLayout30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1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1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1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7.xml"/></Relationships>
</file>

<file path=ppt/slideMasters/_rels/slideMaster78.xml.rels><?xml version="1.0" encoding="UTF-8" standalone="yes"?>
<Relationships xmlns="http://schemas.openxmlformats.org/package/2006/relationships"><Relationship Id="rId1" Type="http://schemas.openxmlformats.org/officeDocument/2006/relationships/theme" Target="../theme/theme78.xml"/></Relationships>
</file>

<file path=ppt/slideMasters/_rels/slideMaster79.xml.rels><?xml version="1.0" encoding="UTF-8" standalone="yes"?>
<Relationships xmlns="http://schemas.openxmlformats.org/package/2006/relationships"><Relationship Id="rId1" Type="http://schemas.openxmlformats.org/officeDocument/2006/relationships/theme" Target="../theme/theme79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80.xml"/></Relationships>
</file>

<file path=ppt/slideMasters/_rels/slideMaster8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1.xml"/></Relationships>
</file>

<file path=ppt/slideMasters/_rels/slideMaster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82.xml"/></Relationships>
</file>

<file path=ppt/slideMasters/_rels/slideMaster83.xml.rels><?xml version="1.0" encoding="UTF-8" standalone="yes"?>
<Relationships xmlns="http://schemas.openxmlformats.org/package/2006/relationships"><Relationship Id="rId2" Type="http://schemas.openxmlformats.org/officeDocument/2006/relationships/theme" Target="../theme/theme83.xml"/><Relationship Id="rId1" Type="http://schemas.openxmlformats.org/officeDocument/2006/relationships/slideLayout" Target="../slideLayouts/slideLayout6.xml"/></Relationships>
</file>

<file path=ppt/slideMasters/_rels/slideMaster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84.xml"/></Relationships>
</file>

<file path=ppt/slideMasters/_rels/slideMaster85.xml.rels><?xml version="1.0" encoding="UTF-8" standalone="yes"?>
<Relationships xmlns="http://schemas.openxmlformats.org/package/2006/relationships"><Relationship Id="rId1" Type="http://schemas.openxmlformats.org/officeDocument/2006/relationships/theme" Target="../theme/theme85.xml"/></Relationships>
</file>

<file path=ppt/slideMasters/_rels/slideMaster86.xml.rels><?xml version="1.0" encoding="UTF-8" standalone="yes"?>
<Relationships xmlns="http://schemas.openxmlformats.org/package/2006/relationships"><Relationship Id="rId1" Type="http://schemas.openxmlformats.org/officeDocument/2006/relationships/theme" Target="../theme/theme86.xml"/></Relationships>
</file>

<file path=ppt/slideMasters/_rels/slideMaster87.xml.rels><?xml version="1.0" encoding="UTF-8" standalone="yes"?>
<Relationships xmlns="http://schemas.openxmlformats.org/package/2006/relationships"><Relationship Id="rId1" Type="http://schemas.openxmlformats.org/officeDocument/2006/relationships/theme" Target="../theme/theme87.xml"/></Relationships>
</file>

<file path=ppt/slideMasters/_rels/slideMaster8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8.xml"/></Relationships>
</file>

<file path=ppt/slideMasters/_rels/slideMaster89.xml.rels><?xml version="1.0" encoding="UTF-8" standalone="yes"?>
<Relationships xmlns="http://schemas.openxmlformats.org/package/2006/relationships"><Relationship Id="rId1" Type="http://schemas.openxmlformats.org/officeDocument/2006/relationships/theme" Target="../theme/theme89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_rels/slideMaster90.xml.rels><?xml version="1.0" encoding="UTF-8" standalone="yes"?>
<Relationships xmlns="http://schemas.openxmlformats.org/package/2006/relationships"><Relationship Id="rId1" Type="http://schemas.openxmlformats.org/officeDocument/2006/relationships/theme" Target="../theme/theme90.xml"/></Relationships>
</file>

<file path=ppt/slideMasters/_rels/slideMaster9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1.xml"/></Relationships>
</file>

<file path=ppt/slideMasters/_rels/slideMaster92.xml.rels><?xml version="1.0" encoding="UTF-8" standalone="yes"?>
<Relationships xmlns="http://schemas.openxmlformats.org/package/2006/relationships"><Relationship Id="rId1" Type="http://schemas.openxmlformats.org/officeDocument/2006/relationships/theme" Target="../theme/theme92.xml"/></Relationships>
</file>

<file path=ppt/slideMasters/_rels/slideMaster93.xml.rels><?xml version="1.0" encoding="UTF-8" standalone="yes"?>
<Relationships xmlns="http://schemas.openxmlformats.org/package/2006/relationships"><Relationship Id="rId1" Type="http://schemas.openxmlformats.org/officeDocument/2006/relationships/theme" Target="../theme/theme93.xml"/></Relationships>
</file>

<file path=ppt/slideMasters/_rels/slideMaster94.xml.rels><?xml version="1.0" encoding="UTF-8" standalone="yes"?>
<Relationships xmlns="http://schemas.openxmlformats.org/package/2006/relationships"><Relationship Id="rId1" Type="http://schemas.openxmlformats.org/officeDocument/2006/relationships/theme" Target="../theme/theme94.xml"/></Relationships>
</file>

<file path=ppt/slideMasters/_rels/slideMaster95.xml.rels><?xml version="1.0" encoding="UTF-8" standalone="yes"?>
<Relationships xmlns="http://schemas.openxmlformats.org/package/2006/relationships"><Relationship Id="rId1" Type="http://schemas.openxmlformats.org/officeDocument/2006/relationships/theme" Target="../theme/theme95.xml"/></Relationships>
</file>

<file path=ppt/slideMasters/_rels/slideMaster96.xml.rels><?xml version="1.0" encoding="UTF-8" standalone="yes"?>
<Relationships xmlns="http://schemas.openxmlformats.org/package/2006/relationships"><Relationship Id="rId2" Type="http://schemas.openxmlformats.org/officeDocument/2006/relationships/theme" Target="../theme/theme96.xml"/><Relationship Id="rId1" Type="http://schemas.openxmlformats.org/officeDocument/2006/relationships/slideLayout" Target="../slideLayouts/slideLayout7.xml"/></Relationships>
</file>

<file path=ppt/slideMasters/_rels/slideMaster97.xml.rels><?xml version="1.0" encoding="UTF-8" standalone="yes"?>
<Relationships xmlns="http://schemas.openxmlformats.org/package/2006/relationships"><Relationship Id="rId2" Type="http://schemas.openxmlformats.org/officeDocument/2006/relationships/theme" Target="../theme/theme97.xml"/><Relationship Id="rId1" Type="http://schemas.openxmlformats.org/officeDocument/2006/relationships/slideLayout" Target="../slideLayouts/slideLayout8.xml"/></Relationships>
</file>

<file path=ppt/slideMasters/_rels/slideMaster98.xml.rels><?xml version="1.0" encoding="UTF-8" standalone="yes"?>
<Relationships xmlns="http://schemas.openxmlformats.org/package/2006/relationships"><Relationship Id="rId2" Type="http://schemas.openxmlformats.org/officeDocument/2006/relationships/theme" Target="../theme/theme98.xml"/><Relationship Id="rId1" Type="http://schemas.openxmlformats.org/officeDocument/2006/relationships/slideLayout" Target="../slideLayouts/slideLayout9.xml"/></Relationships>
</file>

<file path=ppt/slideMasters/_rels/slideMaster9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8256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3" y="1134533"/>
            <a:ext cx="8737600" cy="521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117" y="6546850"/>
            <a:ext cx="3086100" cy="311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z="900" dirty="0" smtClean="0"/>
              <a:t> © 2017 Pearson Education, Ltd.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3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</p:sldLayoutIdLst>
  <p:timing>
    <p:tnLst>
      <p:par>
        <p:cTn id="1" dur="indefinite" restart="never" nodeType="tmRoot"/>
      </p:par>
    </p:tnLst>
  </p:timing>
  <p:txStyles>
    <p:titleStyle>
      <a:lvl1pPr marL="0" indent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8813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292100" indent="-292100" algn="l" rtl="0" eaLnBrk="1" fontAlgn="base" hangingPunct="1">
        <a:spcBef>
          <a:spcPct val="45000"/>
        </a:spcBef>
        <a:spcAft>
          <a:spcPct val="20000"/>
        </a:spcAft>
        <a:buClr>
          <a:srgbClr val="D8813B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23900" indent="-292100" algn="l" rtl="0" eaLnBrk="1" fontAlgn="base" hangingPunct="1">
        <a:spcBef>
          <a:spcPct val="45000"/>
        </a:spcBef>
        <a:spcAft>
          <a:spcPct val="20000"/>
        </a:spcAft>
        <a:buClr>
          <a:srgbClr val="D8813B"/>
        </a:buClr>
        <a:buFont typeface="Arial" panose="020B0604020202020204" pitchFamily="34" charset="0"/>
        <a:buChar char="•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193800" indent="-279400" algn="l" rtl="0" eaLnBrk="1" fontAlgn="base" hangingPunct="1">
        <a:spcBef>
          <a:spcPct val="45000"/>
        </a:spcBef>
        <a:spcAft>
          <a:spcPct val="20000"/>
        </a:spcAft>
        <a:buClr>
          <a:srgbClr val="D8813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828800" indent="-347663" algn="l" rtl="0" eaLnBrk="1" fontAlgn="base" hangingPunct="1">
        <a:spcBef>
          <a:spcPct val="45000"/>
        </a:spcBef>
        <a:spcAft>
          <a:spcPct val="20000"/>
        </a:spcAft>
        <a:buClr>
          <a:srgbClr val="D8813B"/>
        </a:buClr>
        <a:buFont typeface="Arial" panose="020B0604020202020204" pitchFamily="34" charset="0"/>
        <a:buChar char="•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455863" indent="-347663" algn="l" rtl="0" eaLnBrk="1" fontAlgn="base" hangingPunct="1">
        <a:spcBef>
          <a:spcPct val="45000"/>
        </a:spcBef>
        <a:spcAft>
          <a:spcPct val="20000"/>
        </a:spcAft>
        <a:buClr>
          <a:srgbClr val="D8813B"/>
        </a:buClr>
        <a:buFont typeface="Arial" panose="020B0604020202020204" pitchFamily="34" charset="0"/>
        <a:buChar char="•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0043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2017 Pearson Education, Ltd.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2017 Pearson Education, Ltd.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2017 Pearson Education, Ltd.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2017 Pearson Education, Ltd.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2017 Pearson Education, Ltd.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2017 Pearson Education, Ltd.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2017 Pearson Education, Ltd.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2017 Pearson Education, Ltd.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25622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2017 Pearson Education, Ltd.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2017 Pearson Education, Ltd.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00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04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83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72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12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02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7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17468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20548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3199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648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35584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6517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13235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34352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8158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7143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62940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87867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70337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7198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20670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9379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90706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880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9627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66322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3490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93207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39341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8323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98473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91653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2017 Pearson Education, Ltd.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2017 Pearson Education, Ltd.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2017 Pearson Education, Ltd.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2017 Pearson Education, Ltd.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2017 Pearson Education, Ltd.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2017 Pearson Education, Ltd.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Plant Form and Function </a:t>
            </a:r>
            <a:endParaRPr lang="en-US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Root System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Many root systems have a </a:t>
            </a:r>
            <a:r>
              <a:rPr lang="en-US" altLang="en-US" b="1" dirty="0" smtClean="0"/>
              <a:t>taproot</a:t>
            </a:r>
            <a:r>
              <a:rPr lang="en-US" altLang="en-US" dirty="0" smtClean="0"/>
              <a:t> and </a:t>
            </a:r>
            <a:br>
              <a:rPr lang="en-US" altLang="en-US" dirty="0" smtClean="0"/>
            </a:br>
            <a:r>
              <a:rPr lang="en-US" altLang="en-US" b="1" dirty="0" smtClean="0"/>
              <a:t>lateral roots</a:t>
            </a:r>
          </a:p>
          <a:p>
            <a:r>
              <a:rPr lang="en-US" altLang="en-US" dirty="0" smtClean="0"/>
              <a:t>There are many key functions of the root system:</a:t>
            </a:r>
          </a:p>
          <a:p>
            <a:pPr lvl="1"/>
            <a:r>
              <a:rPr lang="en-US" altLang="en-US" dirty="0" smtClean="0"/>
              <a:t>Roots anchor the plant to the soil</a:t>
            </a:r>
          </a:p>
          <a:p>
            <a:pPr lvl="1"/>
            <a:r>
              <a:rPr lang="en-US" altLang="en-US" dirty="0" smtClean="0"/>
              <a:t>Roots absorb ions and water from soil</a:t>
            </a:r>
          </a:p>
          <a:p>
            <a:pPr lvl="1"/>
            <a:r>
              <a:rPr lang="en-US" altLang="en-US" dirty="0" smtClean="0"/>
              <a:t>Roots conduct water and ions to the shoot system</a:t>
            </a:r>
          </a:p>
          <a:p>
            <a:pPr lvl="1"/>
            <a:r>
              <a:rPr lang="en-US" altLang="en-US" dirty="0" smtClean="0"/>
              <a:t>Roots obtain energy from the sugar in the </a:t>
            </a:r>
            <a:br>
              <a:rPr lang="en-US" altLang="en-US" dirty="0" smtClean="0"/>
            </a:br>
            <a:r>
              <a:rPr lang="en-US" altLang="en-US" dirty="0" smtClean="0"/>
              <a:t>shoot system</a:t>
            </a:r>
          </a:p>
          <a:p>
            <a:pPr lvl="1"/>
            <a:r>
              <a:rPr lang="en-US" altLang="en-US" dirty="0" smtClean="0"/>
              <a:t>Roots store molecules produced in the shoot system</a:t>
            </a:r>
          </a:p>
        </p:txBody>
      </p:sp>
    </p:spTree>
    <p:extLst>
      <p:ext uri="{BB962C8B-B14F-4D97-AF65-F5344CB8AC3E}">
        <p14:creationId xmlns:p14="http://schemas.microsoft.com/office/powerpoint/2010/main" val="293491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Root System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Although most root systems contain the same general structures, root systems are diverse</a:t>
            </a:r>
          </a:p>
          <a:p>
            <a:r>
              <a:rPr lang="en-US" altLang="en-US" dirty="0" smtClean="0"/>
              <a:t>This diversity can be analyzed on three levels:</a:t>
            </a:r>
          </a:p>
          <a:p>
            <a:pPr marL="946150" lvl="1" indent="-514350">
              <a:buFont typeface="+mj-lt"/>
              <a:buAutoNum type="arabicPeriod"/>
            </a:pPr>
            <a:r>
              <a:rPr lang="en-US" altLang="en-US" dirty="0" smtClean="0"/>
              <a:t>Morphological diversity among species</a:t>
            </a:r>
          </a:p>
          <a:p>
            <a:pPr marL="946150" lvl="1" indent="-514350">
              <a:buFont typeface="+mj-lt"/>
              <a:buAutoNum type="arabicPeriod"/>
            </a:pPr>
            <a:r>
              <a:rPr lang="en-US" altLang="en-US" dirty="0" smtClean="0"/>
              <a:t>Phenotypic plasticity in response to the environment</a:t>
            </a:r>
          </a:p>
          <a:p>
            <a:pPr marL="946150" lvl="1" indent="-514350">
              <a:buFont typeface="+mj-lt"/>
              <a:buAutoNum type="arabicPeriod"/>
            </a:pPr>
            <a:r>
              <a:rPr lang="en-US" altLang="en-US" dirty="0" smtClean="0"/>
              <a:t>Modified roots that are specialized for </a:t>
            </a:r>
            <a:br>
              <a:rPr lang="en-US" altLang="en-US" dirty="0" smtClean="0"/>
            </a:br>
            <a:r>
              <a:rPr lang="en-US" altLang="en-US" dirty="0" smtClean="0"/>
              <a:t>unusual functions</a:t>
            </a:r>
          </a:p>
        </p:txBody>
      </p:sp>
    </p:spTree>
    <p:extLst>
      <p:ext uri="{BB962C8B-B14F-4D97-AF65-F5344CB8AC3E}">
        <p14:creationId xmlns:p14="http://schemas.microsoft.com/office/powerpoint/2010/main" val="1820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Morphological Diversity in Root Systems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prairie plants</a:t>
            </a:r>
          </a:p>
          <a:p>
            <a:pPr lvl="1"/>
            <a:r>
              <a:rPr lang="en-US" dirty="0" smtClean="0"/>
              <a:t>Prairies are grassland ecosystems that support many </a:t>
            </a:r>
            <a:r>
              <a:rPr lang="en-US" b="1" dirty="0" smtClean="0"/>
              <a:t>herbaceous</a:t>
            </a:r>
            <a:r>
              <a:rPr lang="en-US" dirty="0" smtClean="0"/>
              <a:t> plants </a:t>
            </a:r>
          </a:p>
          <a:p>
            <a:pPr lvl="1"/>
            <a:r>
              <a:rPr lang="en-US" dirty="0" smtClean="0"/>
              <a:t>The root systems of prairie grasses are </a:t>
            </a:r>
            <a:r>
              <a:rPr lang="en-US" b="1" dirty="0" smtClean="0"/>
              <a:t>perennial</a:t>
            </a:r>
            <a:r>
              <a:rPr lang="en-US" dirty="0" smtClean="0"/>
              <a:t>, surviving fire or drought</a:t>
            </a:r>
          </a:p>
          <a:p>
            <a:pPr lvl="1"/>
            <a:r>
              <a:rPr lang="en-US" dirty="0" smtClean="0"/>
              <a:t>A new shoot system is produced each spring or </a:t>
            </a:r>
            <a:br>
              <a:rPr lang="en-US" dirty="0" smtClean="0"/>
            </a:br>
            <a:r>
              <a:rPr lang="en-US" dirty="0" smtClean="0"/>
              <a:t>after fire</a:t>
            </a:r>
          </a:p>
          <a:p>
            <a:pPr lvl="1"/>
            <a:r>
              <a:rPr lang="en-US" dirty="0" smtClean="0"/>
              <a:t>Prairie grasses show diversity among species, minimizing competition for water and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3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209800" y="213360"/>
            <a:ext cx="4724400" cy="643128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34.3</a:t>
            </a:r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623274" y="383221"/>
            <a:ext cx="900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300" b="1" smtClean="0">
                <a:solidFill>
                  <a:srgbClr val="000000"/>
                </a:solidFill>
                <a:latin typeface="Arial"/>
              </a:rPr>
              <a:t>Pale purple</a:t>
            </a:r>
          </a:p>
          <a:p>
            <a:pPr eaLnBrk="0" hangingPunct="0"/>
            <a:r>
              <a:rPr lang="en-US" sz="1300" b="1" smtClean="0">
                <a:solidFill>
                  <a:srgbClr val="000000"/>
                </a:solidFill>
                <a:latin typeface="Arial"/>
              </a:rPr>
              <a:t>coneflower</a:t>
            </a:r>
            <a:endParaRPr lang="en-US" sz="13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269137" y="962658"/>
            <a:ext cx="12279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300" b="1" dirty="0" smtClean="0">
                <a:solidFill>
                  <a:srgbClr val="404040"/>
                </a:solidFill>
                <a:latin typeface="Arial"/>
              </a:rPr>
              <a:t>Nonnative lawn</a:t>
            </a:r>
          </a:p>
          <a:p>
            <a:pPr eaLnBrk="0" hangingPunct="0"/>
            <a:r>
              <a:rPr lang="en-US" sz="1300" b="1" dirty="0" smtClean="0">
                <a:solidFill>
                  <a:srgbClr val="404040"/>
                </a:solidFill>
                <a:latin typeface="Arial"/>
              </a:rPr>
              <a:t>grass, for</a:t>
            </a:r>
          </a:p>
          <a:p>
            <a:pPr eaLnBrk="0" hangingPunct="0"/>
            <a:r>
              <a:rPr lang="en-US" sz="1300" b="1" dirty="0" smtClean="0">
                <a:solidFill>
                  <a:srgbClr val="404040"/>
                </a:solidFill>
                <a:latin typeface="Arial"/>
              </a:rPr>
              <a:t>comparison</a:t>
            </a:r>
            <a:endParaRPr lang="en-US" sz="1300" b="1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434362" y="1232533"/>
            <a:ext cx="4007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300" b="1" dirty="0" smtClean="0">
                <a:solidFill>
                  <a:srgbClr val="000000"/>
                </a:solidFill>
                <a:latin typeface="Arial"/>
              </a:rPr>
              <a:t>Lead</a:t>
            </a:r>
          </a:p>
          <a:p>
            <a:pPr eaLnBrk="0" hangingPunct="0"/>
            <a:r>
              <a:rPr lang="en-US" sz="1300" b="1" dirty="0" smtClean="0">
                <a:solidFill>
                  <a:srgbClr val="000000"/>
                </a:solidFill>
                <a:latin typeface="Arial"/>
              </a:rPr>
              <a:t>plant</a:t>
            </a:r>
            <a:endParaRPr lang="en-US" sz="13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225062" y="210183"/>
            <a:ext cx="7518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300" b="1" smtClean="0">
                <a:solidFill>
                  <a:srgbClr val="000000"/>
                </a:solidFill>
                <a:latin typeface="Arial"/>
              </a:rPr>
              <a:t>Compass</a:t>
            </a:r>
          </a:p>
          <a:p>
            <a:pPr eaLnBrk="0" hangingPunct="0"/>
            <a:r>
              <a:rPr lang="en-US" sz="1300" b="1" smtClean="0">
                <a:solidFill>
                  <a:srgbClr val="000000"/>
                </a:solidFill>
                <a:latin typeface="Arial"/>
              </a:rPr>
              <a:t>plant</a:t>
            </a:r>
            <a:endParaRPr lang="en-US" sz="13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5944199" y="383221"/>
            <a:ext cx="98424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300" b="1">
                <a:solidFill>
                  <a:srgbClr val="000000"/>
                </a:solidFill>
                <a:latin typeface="Arial"/>
              </a:rPr>
              <a:t>Switchgrass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26649" y="1211896"/>
            <a:ext cx="83676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300" b="1">
                <a:solidFill>
                  <a:srgbClr val="000000"/>
                </a:solidFill>
                <a:latin typeface="Arial"/>
              </a:rPr>
              <a:t>Junegrass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62209" y="3592513"/>
            <a:ext cx="200055" cy="886461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 smtClean="0">
                <a:solidFill>
                  <a:srgbClr val="000000"/>
                </a:solidFill>
                <a:latin typeface="Arial Black" pitchFamily="34" charset="0"/>
              </a:rPr>
              <a:t>Depth (m)</a:t>
            </a:r>
            <a:endParaRPr lang="en-US" sz="13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5382224" y="3467733"/>
            <a:ext cx="6139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Fibrous</a:t>
            </a:r>
          </a:p>
          <a:p>
            <a:pPr eaLnBrk="0" hangingPunct="0"/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roots</a:t>
            </a:r>
            <a:endParaRPr lang="en-US" sz="13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5298087" y="5402896"/>
            <a:ext cx="6111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300" b="1" dirty="0">
                <a:solidFill>
                  <a:srgbClr val="FFFFFF"/>
                </a:solidFill>
                <a:latin typeface="Arial"/>
              </a:rPr>
              <a:t>Taproot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364755" y="2819300"/>
            <a:ext cx="791019" cy="654939"/>
            <a:chOff x="3110471" y="1249845"/>
            <a:chExt cx="791019" cy="654939"/>
          </a:xfrm>
        </p:grpSpPr>
        <p:sp>
          <p:nvSpPr>
            <p:cNvPr id="28" name="Freeform 27"/>
            <p:cNvSpPr/>
            <p:nvPr/>
          </p:nvSpPr>
          <p:spPr>
            <a:xfrm>
              <a:off x="3110471" y="1879384"/>
              <a:ext cx="609041" cy="25400"/>
            </a:xfrm>
            <a:custGeom>
              <a:avLst/>
              <a:gdLst>
                <a:gd name="connsiteX0" fmla="*/ 6350 w 609041"/>
                <a:gd name="connsiteY0" fmla="*/ 6350 h 25400"/>
                <a:gd name="connsiteX1" fmla="*/ 602691 w 609041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609041" h="25400">
                  <a:moveTo>
                    <a:pt x="6350" y="6350"/>
                  </a:moveTo>
                  <a:lnTo>
                    <a:pt x="602691" y="6350"/>
                  </a:lnTo>
                </a:path>
              </a:pathLst>
            </a:custGeom>
            <a:ln w="12700">
              <a:solidFill>
                <a:srgbClr val="FFFFFF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9" name="Freeform 3"/>
            <p:cNvSpPr/>
            <p:nvPr/>
          </p:nvSpPr>
          <p:spPr>
            <a:xfrm>
              <a:off x="3267509" y="1330375"/>
              <a:ext cx="98625" cy="558291"/>
            </a:xfrm>
            <a:custGeom>
              <a:avLst/>
              <a:gdLst>
                <a:gd name="connsiteX0" fmla="*/ 92275 w 98625"/>
                <a:gd name="connsiteY0" fmla="*/ 6350 h 558291"/>
                <a:gd name="connsiteX1" fmla="*/ 63307 w 98625"/>
                <a:gd name="connsiteY1" fmla="*/ 551942 h 55829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98625" h="558291">
                  <a:moveTo>
                    <a:pt x="92275" y="6350"/>
                  </a:moveTo>
                  <a:cubicBezTo>
                    <a:pt x="92275" y="6350"/>
                    <a:pt x="-80393" y="281559"/>
                    <a:pt x="63307" y="551942"/>
                  </a:cubicBezTo>
                </a:path>
              </a:pathLst>
            </a:custGeom>
            <a:ln w="12700">
              <a:solidFill>
                <a:srgbClr val="FFFFFF">
                  <a:alpha val="10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30" name="Freeform 3"/>
            <p:cNvSpPr/>
            <p:nvPr/>
          </p:nvSpPr>
          <p:spPr>
            <a:xfrm>
              <a:off x="3313874" y="1249845"/>
              <a:ext cx="100507" cy="128930"/>
            </a:xfrm>
            <a:custGeom>
              <a:avLst/>
              <a:gdLst>
                <a:gd name="connsiteX0" fmla="*/ 51765 w 100507"/>
                <a:gd name="connsiteY0" fmla="*/ 48336 h 128930"/>
                <a:gd name="connsiteX1" fmla="*/ 0 w 100507"/>
                <a:gd name="connsiteY1" fmla="*/ 88341 h 128930"/>
                <a:gd name="connsiteX2" fmla="*/ 64706 w 100507"/>
                <a:gd name="connsiteY2" fmla="*/ 128930 h 128930"/>
                <a:gd name="connsiteX3" fmla="*/ 78206 w 100507"/>
                <a:gd name="connsiteY3" fmla="*/ 64922 h 128930"/>
                <a:gd name="connsiteX4" fmla="*/ 100507 w 100507"/>
                <a:gd name="connsiteY4" fmla="*/ 0 h 128930"/>
                <a:gd name="connsiteX5" fmla="*/ 51765 w 100507"/>
                <a:gd name="connsiteY5" fmla="*/ 48336 h 12893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</a:cxnLst>
              <a:rect l="l" t="t" r="r" b="b"/>
              <a:pathLst>
                <a:path w="100507" h="128930">
                  <a:moveTo>
                    <a:pt x="51765" y="48336"/>
                  </a:moveTo>
                  <a:cubicBezTo>
                    <a:pt x="32042" y="65531"/>
                    <a:pt x="17500" y="75603"/>
                    <a:pt x="0" y="88341"/>
                  </a:cubicBezTo>
                  <a:lnTo>
                    <a:pt x="64706" y="128930"/>
                  </a:lnTo>
                  <a:cubicBezTo>
                    <a:pt x="65633" y="121030"/>
                    <a:pt x="71285" y="90157"/>
                    <a:pt x="78206" y="64922"/>
                  </a:cubicBezTo>
                  <a:cubicBezTo>
                    <a:pt x="85572" y="37922"/>
                    <a:pt x="93802" y="14401"/>
                    <a:pt x="100507" y="0"/>
                  </a:cubicBezTo>
                  <a:cubicBezTo>
                    <a:pt x="90462" y="12306"/>
                    <a:pt x="72847" y="29946"/>
                    <a:pt x="51765" y="48336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FFFFFF"/>
                </a:solidFill>
              </a:endParaRPr>
            </a:p>
          </p:txBody>
        </p:sp>
        <p:sp>
          <p:nvSpPr>
            <p:cNvPr id="31" name="Freeform 3"/>
            <p:cNvSpPr/>
            <p:nvPr/>
          </p:nvSpPr>
          <p:spPr>
            <a:xfrm>
              <a:off x="3333369" y="1657167"/>
              <a:ext cx="472630" cy="231500"/>
            </a:xfrm>
            <a:custGeom>
              <a:avLst/>
              <a:gdLst>
                <a:gd name="connsiteX0" fmla="*/ 466280 w 472630"/>
                <a:gd name="connsiteY0" fmla="*/ 10368 h 231500"/>
                <a:gd name="connsiteX1" fmla="*/ 6350 w 472630"/>
                <a:gd name="connsiteY1" fmla="*/ 225150 h 2315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472630" h="231500">
                  <a:moveTo>
                    <a:pt x="466280" y="10368"/>
                  </a:moveTo>
                  <a:cubicBezTo>
                    <a:pt x="466280" y="10368"/>
                    <a:pt x="37528" y="-42070"/>
                    <a:pt x="6350" y="225150"/>
                  </a:cubicBezTo>
                </a:path>
              </a:pathLst>
            </a:custGeom>
            <a:ln w="12700">
              <a:solidFill>
                <a:srgbClr val="FFFFFF">
                  <a:alpha val="10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32" name="Freeform 3"/>
            <p:cNvSpPr/>
            <p:nvPr/>
          </p:nvSpPr>
          <p:spPr>
            <a:xfrm>
              <a:off x="3769550" y="1626590"/>
              <a:ext cx="131940" cy="75831"/>
            </a:xfrm>
            <a:custGeom>
              <a:avLst/>
              <a:gdLst>
                <a:gd name="connsiteX0" fmla="*/ 67474 w 131940"/>
                <a:gd name="connsiteY0" fmla="*/ 29883 h 75831"/>
                <a:gd name="connsiteX1" fmla="*/ 9283 w 131940"/>
                <a:gd name="connsiteY1" fmla="*/ 0 h 75831"/>
                <a:gd name="connsiteX2" fmla="*/ 0 w 131940"/>
                <a:gd name="connsiteY2" fmla="*/ 75831 h 75831"/>
                <a:gd name="connsiteX3" fmla="*/ 63677 w 131940"/>
                <a:gd name="connsiteY3" fmla="*/ 60858 h 75831"/>
                <a:gd name="connsiteX4" fmla="*/ 131940 w 131940"/>
                <a:gd name="connsiteY4" fmla="*/ 53479 h 75831"/>
                <a:gd name="connsiteX5" fmla="*/ 67474 w 131940"/>
                <a:gd name="connsiteY5" fmla="*/ 29883 h 7583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</a:cxnLst>
              <a:rect l="l" t="t" r="r" b="b"/>
              <a:pathLst>
                <a:path w="131940" h="75831">
                  <a:moveTo>
                    <a:pt x="67474" y="29883"/>
                  </a:moveTo>
                  <a:cubicBezTo>
                    <a:pt x="43535" y="19329"/>
                    <a:pt x="28231" y="10439"/>
                    <a:pt x="9283" y="0"/>
                  </a:cubicBezTo>
                  <a:lnTo>
                    <a:pt x="0" y="75831"/>
                  </a:lnTo>
                  <a:cubicBezTo>
                    <a:pt x="7569" y="73317"/>
                    <a:pt x="37934" y="65315"/>
                    <a:pt x="63677" y="60858"/>
                  </a:cubicBezTo>
                  <a:cubicBezTo>
                    <a:pt x="91262" y="56070"/>
                    <a:pt x="116065" y="53530"/>
                    <a:pt x="131940" y="53479"/>
                  </a:cubicBezTo>
                  <a:cubicBezTo>
                    <a:pt x="116535" y="49606"/>
                    <a:pt x="93103" y="41160"/>
                    <a:pt x="67474" y="2988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FFFFFF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033590" y="5083316"/>
            <a:ext cx="868184" cy="347027"/>
            <a:chOff x="2779306" y="3513861"/>
            <a:chExt cx="868184" cy="347027"/>
          </a:xfrm>
        </p:grpSpPr>
        <p:sp>
          <p:nvSpPr>
            <p:cNvPr id="34" name="Freeform 3"/>
            <p:cNvSpPr/>
            <p:nvPr/>
          </p:nvSpPr>
          <p:spPr>
            <a:xfrm>
              <a:off x="3026854" y="3835488"/>
              <a:ext cx="620636" cy="25400"/>
            </a:xfrm>
            <a:custGeom>
              <a:avLst/>
              <a:gdLst>
                <a:gd name="connsiteX0" fmla="*/ 6350 w 620636"/>
                <a:gd name="connsiteY0" fmla="*/ 6350 h 25400"/>
                <a:gd name="connsiteX1" fmla="*/ 614286 w 620636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620636" h="25400">
                  <a:moveTo>
                    <a:pt x="6350" y="6350"/>
                  </a:moveTo>
                  <a:lnTo>
                    <a:pt x="614286" y="6350"/>
                  </a:lnTo>
                </a:path>
              </a:pathLst>
            </a:custGeom>
            <a:ln w="12700">
              <a:solidFill>
                <a:srgbClr val="FFFFFF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35" name="Freeform 3"/>
            <p:cNvSpPr/>
            <p:nvPr/>
          </p:nvSpPr>
          <p:spPr>
            <a:xfrm>
              <a:off x="2875470" y="3544633"/>
              <a:ext cx="401891" cy="295859"/>
            </a:xfrm>
            <a:custGeom>
              <a:avLst/>
              <a:gdLst>
                <a:gd name="connsiteX0" fmla="*/ 6350 w 401891"/>
                <a:gd name="connsiteY0" fmla="*/ 6350 h 295859"/>
                <a:gd name="connsiteX1" fmla="*/ 395541 w 401891"/>
                <a:gd name="connsiteY1" fmla="*/ 289509 h 29585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401891" h="295859">
                  <a:moveTo>
                    <a:pt x="6350" y="6350"/>
                  </a:moveTo>
                  <a:cubicBezTo>
                    <a:pt x="6350" y="6350"/>
                    <a:pt x="403796" y="23596"/>
                    <a:pt x="395541" y="289509"/>
                  </a:cubicBezTo>
                </a:path>
              </a:pathLst>
            </a:custGeom>
            <a:ln w="12700">
              <a:solidFill>
                <a:srgbClr val="FFFFFF">
                  <a:alpha val="10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36" name="Freeform 3"/>
            <p:cNvSpPr/>
            <p:nvPr/>
          </p:nvSpPr>
          <p:spPr>
            <a:xfrm>
              <a:off x="2779306" y="3513861"/>
              <a:ext cx="129781" cy="76301"/>
            </a:xfrm>
            <a:custGeom>
              <a:avLst/>
              <a:gdLst>
                <a:gd name="connsiteX0" fmla="*/ 66103 w 129781"/>
                <a:gd name="connsiteY0" fmla="*/ 51079 h 76301"/>
                <a:gd name="connsiteX1" fmla="*/ 126453 w 129781"/>
                <a:gd name="connsiteY1" fmla="*/ 76301 h 76301"/>
                <a:gd name="connsiteX2" fmla="*/ 129781 w 129781"/>
                <a:gd name="connsiteY2" fmla="*/ 0 h 76301"/>
                <a:gd name="connsiteX3" fmla="*/ 67462 w 129781"/>
                <a:gd name="connsiteY3" fmla="*/ 19900 h 76301"/>
                <a:gd name="connsiteX4" fmla="*/ 0 w 129781"/>
                <a:gd name="connsiteY4" fmla="*/ 32600 h 76301"/>
                <a:gd name="connsiteX5" fmla="*/ 66103 w 129781"/>
                <a:gd name="connsiteY5" fmla="*/ 51079 h 7630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</a:cxnLst>
              <a:rect l="l" t="t" r="r" b="b"/>
              <a:pathLst>
                <a:path w="129781" h="76301">
                  <a:moveTo>
                    <a:pt x="66103" y="51079"/>
                  </a:moveTo>
                  <a:cubicBezTo>
                    <a:pt x="90804" y="59728"/>
                    <a:pt x="106756" y="67386"/>
                    <a:pt x="126453" y="76301"/>
                  </a:cubicBezTo>
                  <a:lnTo>
                    <a:pt x="129781" y="0"/>
                  </a:lnTo>
                  <a:cubicBezTo>
                    <a:pt x="122427" y="3098"/>
                    <a:pt x="92811" y="13436"/>
                    <a:pt x="67462" y="19900"/>
                  </a:cubicBezTo>
                  <a:cubicBezTo>
                    <a:pt x="40360" y="26835"/>
                    <a:pt x="15824" y="31305"/>
                    <a:pt x="0" y="32600"/>
                  </a:cubicBezTo>
                  <a:cubicBezTo>
                    <a:pt x="15646" y="35255"/>
                    <a:pt x="39687" y="41846"/>
                    <a:pt x="66103" y="51079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FFFFFF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247934" y="1569455"/>
            <a:ext cx="969949" cy="568502"/>
            <a:chOff x="-6350" y="0"/>
            <a:chExt cx="969949" cy="568502"/>
          </a:xfrm>
        </p:grpSpPr>
        <p:sp>
          <p:nvSpPr>
            <p:cNvPr id="38" name="Freeform 3"/>
            <p:cNvSpPr/>
            <p:nvPr/>
          </p:nvSpPr>
          <p:spPr>
            <a:xfrm>
              <a:off x="-6350" y="0"/>
              <a:ext cx="969949" cy="25400"/>
            </a:xfrm>
            <a:custGeom>
              <a:avLst/>
              <a:gdLst>
                <a:gd name="connsiteX0" fmla="*/ 6350 w 969949"/>
                <a:gd name="connsiteY0" fmla="*/ 6350 h 25400"/>
                <a:gd name="connsiteX1" fmla="*/ 963599 w 969949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969949" h="25400">
                  <a:moveTo>
                    <a:pt x="6350" y="6350"/>
                  </a:moveTo>
                  <a:lnTo>
                    <a:pt x="963599" y="6350"/>
                  </a:lnTo>
                </a:path>
              </a:pathLst>
            </a:custGeom>
            <a:ln w="12700">
              <a:solidFill>
                <a:srgbClr val="5A5758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39" name="Freeform 3"/>
            <p:cNvSpPr/>
            <p:nvPr/>
          </p:nvSpPr>
          <p:spPr>
            <a:xfrm>
              <a:off x="525719" y="11912"/>
              <a:ext cx="85709" cy="487159"/>
            </a:xfrm>
            <a:custGeom>
              <a:avLst/>
              <a:gdLst>
                <a:gd name="connsiteX0" fmla="*/ 79359 w 85709"/>
                <a:gd name="connsiteY0" fmla="*/ 480809 h 487159"/>
                <a:gd name="connsiteX1" fmla="*/ 68958 w 85709"/>
                <a:gd name="connsiteY1" fmla="*/ 6350 h 48715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85709" h="487159">
                  <a:moveTo>
                    <a:pt x="79359" y="480809"/>
                  </a:moveTo>
                  <a:cubicBezTo>
                    <a:pt x="79359" y="480809"/>
                    <a:pt x="-77777" y="309029"/>
                    <a:pt x="68958" y="6350"/>
                  </a:cubicBezTo>
                </a:path>
              </a:pathLst>
            </a:custGeom>
            <a:ln w="12700">
              <a:solidFill>
                <a:srgbClr val="5A5758">
                  <a:alpha val="10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40" name="Freeform 3"/>
            <p:cNvSpPr/>
            <p:nvPr/>
          </p:nvSpPr>
          <p:spPr>
            <a:xfrm>
              <a:off x="559536" y="448094"/>
              <a:ext cx="114744" cy="120408"/>
            </a:xfrm>
            <a:custGeom>
              <a:avLst/>
              <a:gdLst>
                <a:gd name="connsiteX0" fmla="*/ 81127 w 114744"/>
                <a:gd name="connsiteY0" fmla="*/ 60540 h 120408"/>
                <a:gd name="connsiteX1" fmla="*/ 56349 w 114744"/>
                <a:gd name="connsiteY1" fmla="*/ 0 h 120408"/>
                <a:gd name="connsiteX2" fmla="*/ 0 w 114744"/>
                <a:gd name="connsiteY2" fmla="*/ 51561 h 120408"/>
                <a:gd name="connsiteX3" fmla="*/ 58089 w 114744"/>
                <a:gd name="connsiteY3" fmla="*/ 81610 h 120408"/>
                <a:gd name="connsiteX4" fmla="*/ 114744 w 114744"/>
                <a:gd name="connsiteY4" fmla="*/ 120408 h 120408"/>
                <a:gd name="connsiteX5" fmla="*/ 81127 w 114744"/>
                <a:gd name="connsiteY5" fmla="*/ 60540 h 12040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</a:cxnLst>
              <a:rect l="l" t="t" r="r" b="b"/>
              <a:pathLst>
                <a:path w="114744" h="120408">
                  <a:moveTo>
                    <a:pt x="81127" y="60540"/>
                  </a:moveTo>
                  <a:cubicBezTo>
                    <a:pt x="69811" y="36956"/>
                    <a:pt x="63969" y="20256"/>
                    <a:pt x="56349" y="0"/>
                  </a:cubicBezTo>
                  <a:lnTo>
                    <a:pt x="0" y="51561"/>
                  </a:lnTo>
                  <a:cubicBezTo>
                    <a:pt x="7366" y="54559"/>
                    <a:pt x="35610" y="68237"/>
                    <a:pt x="58089" y="81610"/>
                  </a:cubicBezTo>
                  <a:cubicBezTo>
                    <a:pt x="82143" y="95910"/>
                    <a:pt x="102641" y="110108"/>
                    <a:pt x="114744" y="120408"/>
                  </a:cubicBezTo>
                  <a:cubicBezTo>
                    <a:pt x="105549" y="107441"/>
                    <a:pt x="93230" y="85775"/>
                    <a:pt x="81127" y="60540"/>
                  </a:cubicBezTo>
                </a:path>
              </a:pathLst>
            </a:custGeom>
            <a:solidFill>
              <a:srgbClr val="5A575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FFFFFF"/>
                </a:solidFill>
              </a:endParaRPr>
            </a:p>
          </p:txBody>
        </p:sp>
      </p:grpSp>
      <p:sp>
        <p:nvSpPr>
          <p:cNvPr id="41" name="Footer Placeholder 3"/>
          <p:cNvSpPr txBox="1">
            <a:spLocks/>
          </p:cNvSpPr>
          <p:nvPr/>
        </p:nvSpPr>
        <p:spPr>
          <a:xfrm>
            <a:off x="65964" y="6578980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</a:rPr>
              <a:t>© 2017 </a:t>
            </a:r>
            <a:r>
              <a:rPr lang="en-US" sz="900" dirty="0" smtClean="0">
                <a:solidFill>
                  <a:srgbClr val="000000"/>
                </a:solidFill>
              </a:rPr>
              <a:t>Pearson Education, Ltd.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4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Phenotypic Plasticity in Root Systems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Morphological diversity in roots also occurs </a:t>
            </a:r>
            <a:br>
              <a:rPr lang="en-US" altLang="en-US" dirty="0" smtClean="0"/>
            </a:br>
            <a:r>
              <a:rPr lang="en-US" altLang="en-US" dirty="0" smtClean="0"/>
              <a:t>within species</a:t>
            </a:r>
          </a:p>
          <a:p>
            <a:r>
              <a:rPr lang="en-US" altLang="en-US" dirty="0" smtClean="0"/>
              <a:t>Roots show </a:t>
            </a:r>
            <a:r>
              <a:rPr lang="en-US" altLang="en-US" b="1" dirty="0" smtClean="0"/>
              <a:t>phenotypic plasticity</a:t>
            </a:r>
            <a:r>
              <a:rPr lang="en-US" altLang="en-US" dirty="0" smtClean="0"/>
              <a:t>, with form that changes with environmental conditions</a:t>
            </a:r>
          </a:p>
          <a:p>
            <a:pPr lvl="1"/>
            <a:r>
              <a:rPr lang="en-US" altLang="en-US" dirty="0" smtClean="0"/>
              <a:t>The environment can determine the type and depth of the root system</a:t>
            </a:r>
          </a:p>
          <a:p>
            <a:pPr lvl="1"/>
            <a:r>
              <a:rPr lang="en-US" altLang="en-US" dirty="0" smtClean="0"/>
              <a:t>Roots die back in areas lacking resources </a:t>
            </a:r>
          </a:p>
          <a:p>
            <a:pPr lvl="1"/>
            <a:r>
              <a:rPr lang="en-US" altLang="en-US" dirty="0" smtClean="0"/>
              <a:t>For example, spruce trees in waterlogged soils have shallow roots due to lack of oxygen</a:t>
            </a:r>
          </a:p>
        </p:txBody>
      </p:sp>
    </p:spTree>
    <p:extLst>
      <p:ext uri="{BB962C8B-B14F-4D97-AF65-F5344CB8AC3E}">
        <p14:creationId xmlns:p14="http://schemas.microsoft.com/office/powerpoint/2010/main" val="18261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Modified Roots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182562" y="1134533"/>
            <a:ext cx="8866187" cy="5218642"/>
          </a:xfrm>
        </p:spPr>
        <p:txBody>
          <a:bodyPr/>
          <a:lstStyle/>
          <a:p>
            <a:r>
              <a:rPr lang="en-US" dirty="0" smtClean="0"/>
              <a:t>Modified roots are formed by various types of plants</a:t>
            </a:r>
          </a:p>
          <a:p>
            <a:r>
              <a:rPr lang="en-US" b="1" dirty="0" smtClean="0"/>
              <a:t>Adventitious</a:t>
            </a:r>
            <a:r>
              <a:rPr lang="en-US" dirty="0" smtClean="0"/>
              <a:t> roots grow from the shoot system</a:t>
            </a:r>
          </a:p>
          <a:p>
            <a:pPr lvl="1"/>
            <a:r>
              <a:rPr lang="en-US" dirty="0" smtClean="0"/>
              <a:t>In ivy, adventitious roots act to anchor the plant</a:t>
            </a:r>
          </a:p>
          <a:p>
            <a:pPr lvl="1"/>
            <a:r>
              <a:rPr lang="en-US" dirty="0" smtClean="0"/>
              <a:t>The prop roots of corn brace the plant</a:t>
            </a:r>
          </a:p>
          <a:p>
            <a:r>
              <a:rPr lang="en-US" dirty="0" smtClean="0"/>
              <a:t>Root systems can produce modified roots </a:t>
            </a:r>
          </a:p>
          <a:p>
            <a:pPr lvl="1"/>
            <a:r>
              <a:rPr lang="en-US" dirty="0" smtClean="0"/>
              <a:t>Mangroves produce pneumatophores for gas exchange</a:t>
            </a:r>
          </a:p>
          <a:p>
            <a:pPr lvl="1"/>
            <a:r>
              <a:rPr lang="en-US" dirty="0" smtClean="0"/>
              <a:t>The taproots of beets and carrots store carbohydrates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1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4"/>
          <a:stretch>
            <a:fillRect/>
          </a:stretch>
        </p:blipFill>
        <p:spPr>
          <a:xfrm>
            <a:off x="298704" y="612648"/>
            <a:ext cx="8546592" cy="563270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Table 34.1</a:t>
            </a:r>
            <a:endParaRPr lang="en-US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65964" y="6578980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</a:rPr>
              <a:t>© 2017 </a:t>
            </a:r>
            <a:r>
              <a:rPr lang="en-US" sz="900" dirty="0" smtClean="0">
                <a:solidFill>
                  <a:srgbClr val="000000"/>
                </a:solidFill>
              </a:rPr>
              <a:t>Pearson Education, Ltd.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Shoot System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shoot system has many anatomical features:</a:t>
            </a:r>
          </a:p>
          <a:p>
            <a:pPr lvl="1"/>
            <a:r>
              <a:rPr lang="en-US" altLang="en-US" b="1" dirty="0" smtClean="0"/>
              <a:t>Stems</a:t>
            </a:r>
            <a:r>
              <a:rPr lang="en-US" altLang="en-US" dirty="0" smtClean="0"/>
              <a:t> are vertical aboveground structures consisting of </a:t>
            </a:r>
            <a:r>
              <a:rPr lang="en-US" altLang="en-US" b="1" dirty="0" smtClean="0"/>
              <a:t>nodes</a:t>
            </a:r>
            <a:r>
              <a:rPr lang="en-US" altLang="en-US" dirty="0" smtClean="0"/>
              <a:t>, where </a:t>
            </a:r>
            <a:r>
              <a:rPr lang="en-US" altLang="en-US" b="1" dirty="0" smtClean="0"/>
              <a:t>leaves</a:t>
            </a:r>
            <a:r>
              <a:rPr lang="en-US" altLang="en-US" dirty="0" smtClean="0"/>
              <a:t> are attached, and </a:t>
            </a:r>
            <a:r>
              <a:rPr lang="en-US" altLang="en-US" b="1" dirty="0" smtClean="0"/>
              <a:t>internodes</a:t>
            </a:r>
            <a:r>
              <a:rPr lang="en-US" altLang="en-US" dirty="0" smtClean="0"/>
              <a:t>, or segments between nodes</a:t>
            </a:r>
            <a:endParaRPr lang="en-US" altLang="en-US" b="1" dirty="0" smtClean="0"/>
          </a:p>
          <a:p>
            <a:pPr lvl="1"/>
            <a:r>
              <a:rPr lang="en-US" altLang="en-US" b="1" dirty="0" smtClean="0"/>
              <a:t>Axillary </a:t>
            </a:r>
            <a:r>
              <a:rPr lang="en-US" altLang="en-US" dirty="0" smtClean="0"/>
              <a:t>(or</a:t>
            </a:r>
            <a:r>
              <a:rPr lang="en-US" altLang="en-US" b="1" dirty="0" smtClean="0"/>
              <a:t> lateral</a:t>
            </a:r>
            <a:r>
              <a:rPr lang="en-US" altLang="en-US" dirty="0" smtClean="0"/>
              <a:t>)</a:t>
            </a:r>
            <a:r>
              <a:rPr lang="en-US" altLang="en-US" b="1" dirty="0" smtClean="0"/>
              <a:t> buds </a:t>
            </a:r>
            <a:r>
              <a:rPr lang="en-US" altLang="en-US" dirty="0" smtClean="0"/>
              <a:t>form at nodes just above the site of leaf attachment</a:t>
            </a:r>
          </a:p>
          <a:p>
            <a:pPr lvl="1"/>
            <a:r>
              <a:rPr lang="en-US" altLang="en-US" dirty="0" smtClean="0"/>
              <a:t>An axillary bud may grow into a </a:t>
            </a:r>
            <a:r>
              <a:rPr lang="en-US" altLang="en-US" b="1" dirty="0" smtClean="0"/>
              <a:t>branch</a:t>
            </a:r>
          </a:p>
          <a:p>
            <a:pPr lvl="1"/>
            <a:r>
              <a:rPr lang="en-US" altLang="en-US" dirty="0" smtClean="0"/>
              <a:t>The tip of each stem and branch contains an </a:t>
            </a:r>
            <a:br>
              <a:rPr lang="en-US" altLang="en-US" dirty="0" smtClean="0"/>
            </a:br>
            <a:r>
              <a:rPr lang="en-US" altLang="en-US" b="1" dirty="0" smtClean="0"/>
              <a:t>apical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bud</a:t>
            </a:r>
          </a:p>
          <a:p>
            <a:pPr lvl="1"/>
            <a:r>
              <a:rPr lang="en-US" altLang="en-US" dirty="0" smtClean="0"/>
              <a:t>Apical and axillary buds may develop into flowers</a:t>
            </a:r>
          </a:p>
        </p:txBody>
      </p:sp>
    </p:spTree>
    <p:extLst>
      <p:ext uri="{BB962C8B-B14F-4D97-AF65-F5344CB8AC3E}">
        <p14:creationId xmlns:p14="http://schemas.microsoft.com/office/powerpoint/2010/main" val="185851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Shoot System</a:t>
            </a:r>
          </a:p>
        </p:txBody>
      </p:sp>
      <p:sp>
        <p:nvSpPr>
          <p:cNvPr id="21508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Shoot diversity can also be analyzed on three levels:</a:t>
            </a:r>
          </a:p>
          <a:p>
            <a:pPr marL="946150" lvl="1" indent="-514350">
              <a:buFont typeface="+mj-lt"/>
              <a:buAutoNum type="arabicPeriod"/>
            </a:pPr>
            <a:r>
              <a:rPr lang="en-US" altLang="en-US" dirty="0" smtClean="0"/>
              <a:t>Morphological diversity among species</a:t>
            </a:r>
          </a:p>
          <a:p>
            <a:pPr marL="946150" lvl="1" indent="-514350">
              <a:buFont typeface="+mj-lt"/>
              <a:buAutoNum type="arabicPeriod"/>
            </a:pPr>
            <a:r>
              <a:rPr lang="en-US" altLang="en-US" dirty="0" smtClean="0"/>
              <a:t>Phenotypic plasticity within individuals</a:t>
            </a:r>
          </a:p>
          <a:p>
            <a:pPr marL="946150" lvl="1" indent="-514350">
              <a:buFont typeface="+mj-lt"/>
              <a:buAutoNum type="arabicPeriod"/>
            </a:pPr>
            <a:r>
              <a:rPr lang="en-US" altLang="en-US" dirty="0" smtClean="0"/>
              <a:t>Modified shoots with specialized functions</a:t>
            </a:r>
          </a:p>
        </p:txBody>
      </p:sp>
    </p:spTree>
    <p:extLst>
      <p:ext uri="{BB962C8B-B14F-4D97-AF65-F5344CB8AC3E}">
        <p14:creationId xmlns:p14="http://schemas.microsoft.com/office/powerpoint/2010/main" val="15716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Morphological Diversity in Shoot Systems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Shoot systems range in size from tiny duckweed </a:t>
            </a:r>
            <a:br>
              <a:rPr lang="en-US" altLang="en-US" dirty="0" smtClean="0"/>
            </a:br>
            <a:r>
              <a:rPr lang="en-US" altLang="en-US" dirty="0" smtClean="0"/>
              <a:t>(&lt; 5 mm diameter) to giant redwood trees </a:t>
            </a:r>
            <a:br>
              <a:rPr lang="en-US" altLang="en-US" dirty="0" smtClean="0"/>
            </a:br>
            <a:r>
              <a:rPr lang="en-US" altLang="en-US" dirty="0" smtClean="0"/>
              <a:t>(100 m tall) </a:t>
            </a:r>
          </a:p>
          <a:p>
            <a:r>
              <a:rPr lang="en-US" altLang="en-US" dirty="0" smtClean="0"/>
              <a:t>Variation in the size and shape of the shoot system of various species minimizes competition for light</a:t>
            </a:r>
          </a:p>
          <a:p>
            <a:pPr lvl="1"/>
            <a:r>
              <a:rPr lang="en-US" altLang="en-US" dirty="0" err="1" smtClean="0"/>
              <a:t>Silversword</a:t>
            </a:r>
            <a:r>
              <a:rPr lang="en-US" altLang="en-US" dirty="0" smtClean="0"/>
              <a:t> plants native to Hawaii have shoot systems that are particularly diverse </a:t>
            </a:r>
          </a:p>
          <a:p>
            <a:pPr lvl="1"/>
            <a:r>
              <a:rPr lang="en-US" altLang="en-US" dirty="0" smtClean="0"/>
              <a:t>Lush environments and competition for light favors taller shoot systems, while dry, windblown habitats favor short stems that are more anchored to the soil</a:t>
            </a:r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58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7"/>
          <a:stretch>
            <a:fillRect/>
          </a:stretch>
        </p:blipFill>
        <p:spPr>
          <a:xfrm>
            <a:off x="298704" y="1075944"/>
            <a:ext cx="8546592" cy="470611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</a:rPr>
              <a:t>Chapter 34 </a:t>
            </a:r>
            <a:r>
              <a:rPr lang="en-US" dirty="0" smtClean="0">
                <a:latin typeface="Arial"/>
              </a:rPr>
              <a:t>Roadmap.</a:t>
            </a:r>
            <a:endParaRPr lang="en-US" dirty="0">
              <a:latin typeface="Arial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65964" y="6578980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</a:rPr>
              <a:t>© 2017 </a:t>
            </a:r>
            <a:r>
              <a:rPr lang="en-US" sz="900" dirty="0" smtClean="0">
                <a:solidFill>
                  <a:srgbClr val="000000"/>
                </a:solidFill>
              </a:rPr>
              <a:t>Pearson Education, Ltd.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Phenotypic Plasticity in Shoot Systems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size and shape of a plant’s shoot system can vary based on variation in growing conditions: temperature, wind exposure, and availability of water, nutrients, and light</a:t>
            </a:r>
          </a:p>
          <a:p>
            <a:r>
              <a:rPr lang="en-US" altLang="en-US" smtClean="0"/>
              <a:t>Genetically identical herbaceous plants were grown from cuttings taken from the same plant </a:t>
            </a:r>
          </a:p>
          <a:p>
            <a:r>
              <a:rPr lang="en-US" altLang="en-US" smtClean="0"/>
              <a:t>The cuttings were grown at different elevations from sea level to alpine habitats, resulting in a variety of shoot systems</a:t>
            </a:r>
          </a:p>
        </p:txBody>
      </p:sp>
    </p:spTree>
    <p:extLst>
      <p:ext uri="{BB962C8B-B14F-4D97-AF65-F5344CB8AC3E}">
        <p14:creationId xmlns:p14="http://schemas.microsoft.com/office/powerpoint/2010/main" val="6894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959864" y="213360"/>
            <a:ext cx="5224272" cy="643128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34.4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213875" y="1685460"/>
            <a:ext cx="2763577" cy="4154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Arial Black" pitchFamily="34" charset="0"/>
              </a:rPr>
              <a:t>1. Take cuttings </a:t>
            </a: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from individuals of </a:t>
            </a:r>
            <a:r>
              <a:rPr lang="en-US" sz="900" b="1" i="1" dirty="0" err="1" smtClean="0">
                <a:solidFill>
                  <a:srgbClr val="000000"/>
                </a:solidFill>
                <a:latin typeface="Arial"/>
              </a:rPr>
              <a:t>Potentilla</a:t>
            </a:r>
            <a:endParaRPr lang="en-US" sz="900" b="1" i="1" dirty="0" smtClean="0">
              <a:solidFill>
                <a:srgbClr val="000000"/>
              </a:solidFill>
              <a:latin typeface="Arial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i="1" dirty="0" err="1" smtClean="0">
                <a:solidFill>
                  <a:srgbClr val="000000"/>
                </a:solidFill>
                <a:latin typeface="Arial"/>
              </a:rPr>
              <a:t>glandulosa</a:t>
            </a:r>
            <a:r>
              <a:rPr lang="en-US" sz="900" b="1" i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growing in low-, medium-, and high-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elevation habitats in the Sierra Nevada mountains.</a:t>
            </a:r>
            <a:endParaRPr lang="en-US" sz="9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16256" y="2486356"/>
            <a:ext cx="2596865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rgbClr val="000000"/>
                </a:solidFill>
                <a:latin typeface="Arial Black" pitchFamily="34" charset="0"/>
              </a:rPr>
              <a:t>2. </a:t>
            </a:r>
            <a:r>
              <a:rPr lang="en-US" sz="900" b="1" dirty="0" smtClean="0">
                <a:solidFill>
                  <a:srgbClr val="000000"/>
                </a:solidFill>
                <a:latin typeface="Arial Black" pitchFamily="34" charset="0"/>
              </a:rPr>
              <a:t>Propagate</a:t>
            </a: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 genetically </a:t>
            </a:r>
            <a:r>
              <a:rPr lang="en-US" sz="900" b="1" dirty="0">
                <a:solidFill>
                  <a:srgbClr val="000000"/>
                </a:solidFill>
                <a:latin typeface="Arial"/>
              </a:rPr>
              <a:t>identical individuals.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18637" y="3100872"/>
            <a:ext cx="2462213" cy="5539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Arial Black" pitchFamily="34" charset="0"/>
              </a:rPr>
              <a:t>3. Transplant</a:t>
            </a: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 individuals from each source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population into each habitat (low, medium,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and high elevation). Allow to grow and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observe mature plants.</a:t>
            </a:r>
            <a:endParaRPr lang="en-US" sz="9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40882" y="466838"/>
            <a:ext cx="4872231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Arial"/>
              </a:rPr>
              <a:t>                        How much does a plant’s growth form depend on its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Arial"/>
              </a:rPr>
              <a:t> environment?</a:t>
            </a:r>
            <a:endParaRPr lang="en-US" sz="12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64697" y="900174"/>
            <a:ext cx="4847481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                             (No explicit hypothesis—the goal of this experiment was to explore the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interaction between genetic makeup versus environmental influence on size and shape.)</a:t>
            </a:r>
            <a:endParaRPr lang="en-US" sz="9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66217" y="1502489"/>
            <a:ext cx="256480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rgbClr val="000000"/>
                </a:solidFill>
                <a:latin typeface="Arial"/>
              </a:rPr>
              <a:t>High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75380" y="1683634"/>
            <a:ext cx="138499" cy="391133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solidFill>
                  <a:srgbClr val="404040"/>
                </a:solidFill>
                <a:latin typeface="Arial"/>
              </a:rPr>
              <a:t>3000 m</a:t>
            </a:r>
            <a:endParaRPr lang="en-US" sz="900" b="1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58199" y="1816816"/>
            <a:ext cx="436017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rgbClr val="000000"/>
                </a:solidFill>
                <a:latin typeface="Arial"/>
              </a:rPr>
              <a:t>Medium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71622" y="1925671"/>
            <a:ext cx="230832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rgbClr val="000000"/>
                </a:solidFill>
                <a:latin typeface="Arial"/>
              </a:rPr>
              <a:t>Low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24632" y="5409327"/>
            <a:ext cx="724557" cy="4154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solidFill>
                  <a:srgbClr val="673499"/>
                </a:solidFill>
                <a:latin typeface="Arial"/>
              </a:rPr>
              <a:t>“High” plant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grown at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solidFill>
                  <a:srgbClr val="059C59"/>
                </a:solidFill>
                <a:latin typeface="Arial"/>
              </a:rPr>
              <a:t>low elevation</a:t>
            </a:r>
            <a:endParaRPr lang="en-US" sz="900" b="1" dirty="0">
              <a:solidFill>
                <a:srgbClr val="059C59"/>
              </a:solidFill>
              <a:latin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30532" y="5411708"/>
            <a:ext cx="974626" cy="4154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solidFill>
                  <a:srgbClr val="673499"/>
                </a:solidFill>
                <a:latin typeface="Arial"/>
              </a:rPr>
              <a:t>“High” plant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grown at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solidFill>
                  <a:srgbClr val="0092D6"/>
                </a:solidFill>
                <a:latin typeface="Arial"/>
              </a:rPr>
              <a:t>medium elevation</a:t>
            </a:r>
            <a:endParaRPr lang="en-US" sz="900" b="1" dirty="0">
              <a:solidFill>
                <a:srgbClr val="0092D6"/>
              </a:solidFill>
              <a:latin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26593" y="5409327"/>
            <a:ext cx="775853" cy="4154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solidFill>
                  <a:srgbClr val="673499"/>
                </a:solidFill>
                <a:latin typeface="Arial"/>
              </a:rPr>
              <a:t>“High” plant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grown at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solidFill>
                  <a:srgbClr val="673499"/>
                </a:solidFill>
                <a:latin typeface="Arial"/>
              </a:rPr>
              <a:t>high elevation</a:t>
            </a:r>
            <a:endParaRPr lang="en-US" sz="900" b="1" dirty="0">
              <a:solidFill>
                <a:srgbClr val="673499"/>
              </a:solidFill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71005" y="5990040"/>
            <a:ext cx="5065489" cy="5539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                             Environmental conditions have a profound influence on body size and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shape (genetically identical plants look different at each site). BUT, genetic makeup also has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a large influence on plant morphology. (Though not pictured here, plants from the different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source populations looked different, even when all were grown in the same habitat.)</a:t>
            </a:r>
            <a:endParaRPr lang="en-US" sz="9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66783" y="4318799"/>
            <a:ext cx="2051844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rgbClr val="000000"/>
                </a:solidFill>
                <a:latin typeface="Arial"/>
              </a:rPr>
              <a:t>Examples of mature plants observed: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51056" y="3919038"/>
            <a:ext cx="1346522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900" b="1" dirty="0">
                <a:solidFill>
                  <a:srgbClr val="000000"/>
                </a:solidFill>
                <a:latin typeface="Arial"/>
              </a:rPr>
              <a:t>No explicit predictions.)</a:t>
            </a:r>
          </a:p>
        </p:txBody>
      </p:sp>
      <p:sp>
        <p:nvSpPr>
          <p:cNvPr id="20" name="Footer Placeholder 3"/>
          <p:cNvSpPr txBox="1">
            <a:spLocks/>
          </p:cNvSpPr>
          <p:nvPr/>
        </p:nvSpPr>
        <p:spPr>
          <a:xfrm>
            <a:off x="65964" y="6578980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</a:rPr>
              <a:t>© 2017 </a:t>
            </a:r>
            <a:r>
              <a:rPr lang="en-US" sz="900" dirty="0" smtClean="0">
                <a:solidFill>
                  <a:srgbClr val="000000"/>
                </a:solidFill>
              </a:rPr>
              <a:t>Pearson Education, Ltd.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6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Modified Stems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Stems of many plants serve specialized functions</a:t>
            </a:r>
          </a:p>
          <a:p>
            <a:pPr lvl="1"/>
            <a:r>
              <a:rPr lang="en-US" altLang="en-US" dirty="0" smtClean="0"/>
              <a:t>Cactus stems are modified to store water and for photosynthesis</a:t>
            </a:r>
          </a:p>
          <a:p>
            <a:pPr lvl="1"/>
            <a:r>
              <a:rPr lang="en-US" altLang="en-US" b="1" dirty="0" err="1" smtClean="0"/>
              <a:t>Stolons</a:t>
            </a:r>
            <a:r>
              <a:rPr lang="en-US" altLang="en-US" dirty="0" smtClean="0"/>
              <a:t> are modified stems that grow horizontally, producing adventitious roots and leaves at each node</a:t>
            </a:r>
          </a:p>
          <a:p>
            <a:pPr lvl="1"/>
            <a:r>
              <a:rPr lang="en-US" altLang="en-US" b="1" dirty="0" smtClean="0"/>
              <a:t>Rhizomes</a:t>
            </a:r>
            <a:r>
              <a:rPr lang="en-US" altLang="en-US" dirty="0" smtClean="0"/>
              <a:t> are stems that grow horizontally and function in asexual reproduction </a:t>
            </a:r>
          </a:p>
          <a:p>
            <a:pPr lvl="1"/>
            <a:r>
              <a:rPr lang="en-US" altLang="en-US" b="1" dirty="0" smtClean="0"/>
              <a:t>Tubers</a:t>
            </a:r>
            <a:r>
              <a:rPr lang="en-US" altLang="en-US" dirty="0" smtClean="0"/>
              <a:t> are underground, swollen rhizomes that function as carbohydrate-storage organs</a:t>
            </a:r>
          </a:p>
          <a:p>
            <a:pPr lvl="1"/>
            <a:r>
              <a:rPr lang="en-US" altLang="en-US" b="1" dirty="0" smtClean="0"/>
              <a:t>Thorns</a:t>
            </a:r>
            <a:r>
              <a:rPr lang="en-US" altLang="en-US" dirty="0" smtClean="0"/>
              <a:t> are modified stems that protect plants</a:t>
            </a:r>
          </a:p>
        </p:txBody>
      </p:sp>
    </p:spTree>
    <p:extLst>
      <p:ext uri="{BB962C8B-B14F-4D97-AF65-F5344CB8AC3E}">
        <p14:creationId xmlns:p14="http://schemas.microsoft.com/office/powerpoint/2010/main" val="39018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588264" y="213360"/>
            <a:ext cx="7967472" cy="643128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Table 34.2</a:t>
            </a:r>
            <a:endParaRPr lang="en-US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65964" y="6578980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</a:rPr>
              <a:t>© 2017 </a:t>
            </a:r>
            <a:r>
              <a:rPr lang="en-US" sz="900" dirty="0" smtClean="0">
                <a:solidFill>
                  <a:srgbClr val="000000"/>
                </a:solidFill>
              </a:rPr>
              <a:t>Pearson Education, Ltd.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5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Leaf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vast majority of photosynthesis occurs in leaves</a:t>
            </a:r>
          </a:p>
          <a:p>
            <a:pPr lvl="1"/>
            <a:r>
              <a:rPr lang="en-US" altLang="en-US" smtClean="0"/>
              <a:t>The leaf</a:t>
            </a:r>
            <a:r>
              <a:rPr lang="en-CA" altLang="en-US" smtClean="0"/>
              <a:t>’</a:t>
            </a:r>
            <a:r>
              <a:rPr lang="en-US" altLang="ja-JP" smtClean="0"/>
              <a:t>s relatively large surface area is available for absorbing photons and supporting photosynthesis</a:t>
            </a:r>
          </a:p>
          <a:p>
            <a:r>
              <a:rPr lang="en-US" altLang="en-US" smtClean="0"/>
              <a:t>A </a:t>
            </a:r>
            <a:r>
              <a:rPr lang="en-US" altLang="en-US" b="1" smtClean="0"/>
              <a:t>simple leaf </a:t>
            </a:r>
            <a:r>
              <a:rPr lang="en-US" altLang="en-US" smtClean="0"/>
              <a:t>has two main structures, an expanded </a:t>
            </a:r>
            <a:r>
              <a:rPr lang="en-US" altLang="en-US" b="1" smtClean="0"/>
              <a:t>blade</a:t>
            </a:r>
            <a:r>
              <a:rPr lang="en-US" altLang="en-US" smtClean="0"/>
              <a:t> and a stalk called a </a:t>
            </a:r>
            <a:r>
              <a:rPr lang="en-US" altLang="en-US" b="1" smtClean="0"/>
              <a:t>petiole</a:t>
            </a:r>
          </a:p>
          <a:p>
            <a:r>
              <a:rPr lang="en-US" altLang="en-US" smtClean="0"/>
              <a:t>In a </a:t>
            </a:r>
            <a:r>
              <a:rPr lang="en-US" altLang="en-US" b="1" smtClean="0"/>
              <a:t>compound leaf</a:t>
            </a:r>
            <a:r>
              <a:rPr lang="en-US" altLang="en-US" smtClean="0"/>
              <a:t>, the blade is divided into a series of leaflets</a:t>
            </a:r>
          </a:p>
          <a:p>
            <a:r>
              <a:rPr lang="en-US" altLang="en-US" smtClean="0"/>
              <a:t>Needlelike leaves reduce water loss by transpiration</a:t>
            </a:r>
          </a:p>
        </p:txBody>
      </p:sp>
    </p:spTree>
    <p:extLst>
      <p:ext uri="{BB962C8B-B14F-4D97-AF65-F5344CB8AC3E}">
        <p14:creationId xmlns:p14="http://schemas.microsoft.com/office/powerpoint/2010/main" val="124182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7"/>
          <a:stretch>
            <a:fillRect/>
          </a:stretch>
        </p:blipFill>
        <p:spPr>
          <a:xfrm>
            <a:off x="298704" y="1706880"/>
            <a:ext cx="8546592" cy="344424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34.5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8080" y="1702117"/>
            <a:ext cx="1795363" cy="34650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6" b="1" dirty="0" smtClean="0">
                <a:solidFill>
                  <a:srgbClr val="000000"/>
                </a:solidFill>
                <a:latin typeface="Arial Black" pitchFamily="34" charset="0"/>
              </a:rPr>
              <a:t>(a)</a:t>
            </a:r>
            <a:r>
              <a:rPr lang="en-US" sz="1126" b="1" dirty="0" smtClean="0">
                <a:solidFill>
                  <a:srgbClr val="000000"/>
                </a:solidFill>
                <a:latin typeface="Arial"/>
              </a:rPr>
              <a:t> A simple leaf has a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6" b="1" dirty="0" smtClean="0">
                <a:solidFill>
                  <a:srgbClr val="000000"/>
                </a:solidFill>
                <a:latin typeface="Arial"/>
              </a:rPr>
              <a:t>petiole and a single blade.</a:t>
            </a:r>
            <a:endParaRPr lang="en-US" sz="1126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5655" y="1702117"/>
            <a:ext cx="1923604" cy="34650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6" b="1" dirty="0" smtClean="0">
                <a:solidFill>
                  <a:srgbClr val="000000"/>
                </a:solidFill>
                <a:latin typeface="Arial Black" pitchFamily="34" charset="0"/>
              </a:rPr>
              <a:t>(b)</a:t>
            </a:r>
            <a:r>
              <a:rPr lang="en-US" sz="1126" b="1" dirty="0" smtClean="0">
                <a:solidFill>
                  <a:srgbClr val="000000"/>
                </a:solidFill>
                <a:latin typeface="Arial"/>
              </a:rPr>
              <a:t> A compound leaf has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6" b="1" dirty="0" smtClean="0">
                <a:solidFill>
                  <a:srgbClr val="000000"/>
                </a:solidFill>
                <a:latin typeface="Arial"/>
              </a:rPr>
              <a:t>a blade divided into leaflets.</a:t>
            </a:r>
            <a:endParaRPr lang="en-US" sz="1126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3230" y="1702117"/>
            <a:ext cx="2276264" cy="51975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6" b="1" dirty="0" smtClean="0">
                <a:solidFill>
                  <a:srgbClr val="000000"/>
                </a:solidFill>
                <a:latin typeface="Arial Black" pitchFamily="34" charset="0"/>
              </a:rPr>
              <a:t>(c) </a:t>
            </a:r>
            <a:r>
              <a:rPr lang="en-US" sz="1126" b="1" dirty="0" smtClean="0">
                <a:solidFill>
                  <a:srgbClr val="000000"/>
                </a:solidFill>
                <a:latin typeface="Arial"/>
              </a:rPr>
              <a:t>A doubly compound leaf is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6" b="1" dirty="0" smtClean="0">
                <a:solidFill>
                  <a:srgbClr val="000000"/>
                </a:solidFill>
                <a:latin typeface="Arial"/>
              </a:rPr>
              <a:t>large yet rarely damaged by wind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6" b="1" dirty="0" smtClean="0">
                <a:solidFill>
                  <a:srgbClr val="000000"/>
                </a:solidFill>
                <a:latin typeface="Arial"/>
              </a:rPr>
              <a:t>or rain.</a:t>
            </a:r>
            <a:endParaRPr lang="en-US" sz="1126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3055" y="1702117"/>
            <a:ext cx="1707199" cy="6930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6" b="1" dirty="0" smtClean="0">
                <a:solidFill>
                  <a:srgbClr val="000000"/>
                </a:solidFill>
                <a:latin typeface="Arial Black" pitchFamily="34" charset="0"/>
              </a:rPr>
              <a:t>(d) </a:t>
            </a:r>
            <a:r>
              <a:rPr lang="en-US" sz="1126" b="1" dirty="0" smtClean="0">
                <a:solidFill>
                  <a:srgbClr val="000000"/>
                </a:solidFill>
                <a:latin typeface="Arial"/>
              </a:rPr>
              <a:t>Needlelike leaves are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6" b="1" dirty="0" smtClean="0">
                <a:solidFill>
                  <a:srgbClr val="000000"/>
                </a:solidFill>
                <a:latin typeface="Arial"/>
              </a:rPr>
              <a:t>characteristic of species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6" b="1" dirty="0" smtClean="0">
                <a:solidFill>
                  <a:srgbClr val="000000"/>
                </a:solidFill>
                <a:latin typeface="Arial"/>
              </a:rPr>
              <a:t>adapted to very cold or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6" b="1" dirty="0" smtClean="0">
                <a:solidFill>
                  <a:srgbClr val="000000"/>
                </a:solidFill>
                <a:latin typeface="Arial"/>
              </a:rPr>
              <a:t>hot climates.</a:t>
            </a:r>
            <a:endParaRPr lang="en-US" sz="1126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967" y="2780030"/>
            <a:ext cx="322204" cy="1424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6" b="1" dirty="0">
                <a:solidFill>
                  <a:srgbClr val="000000"/>
                </a:solidFill>
                <a:latin typeface="Arial"/>
              </a:rPr>
              <a:t>Blade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9955" y="4300855"/>
            <a:ext cx="389530" cy="1424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6" b="1" dirty="0">
                <a:solidFill>
                  <a:srgbClr val="000000"/>
                </a:solidFill>
                <a:latin typeface="Arial"/>
              </a:rPr>
              <a:t>Petiole</a:t>
            </a:r>
          </a:p>
        </p:txBody>
      </p:sp>
      <p:sp>
        <p:nvSpPr>
          <p:cNvPr id="2" name="Freeform 1"/>
          <p:cNvSpPr/>
          <p:nvPr/>
        </p:nvSpPr>
        <p:spPr>
          <a:xfrm>
            <a:off x="1190625" y="4376738"/>
            <a:ext cx="152400" cy="0"/>
          </a:xfrm>
          <a:custGeom>
            <a:avLst/>
            <a:gdLst>
              <a:gd name="connsiteX0" fmla="*/ 0 w 152400"/>
              <a:gd name="connsiteY0" fmla="*/ 0 h 0"/>
              <a:gd name="connsiteX1" fmla="*/ 152400 w 152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681038" y="2862263"/>
            <a:ext cx="300037" cy="0"/>
          </a:xfrm>
          <a:custGeom>
            <a:avLst/>
            <a:gdLst>
              <a:gd name="connsiteX0" fmla="*/ 0 w 300037"/>
              <a:gd name="connsiteY0" fmla="*/ 0 h 0"/>
              <a:gd name="connsiteX1" fmla="*/ 300037 w 30003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0037">
                <a:moveTo>
                  <a:pt x="0" y="0"/>
                </a:moveTo>
                <a:lnTo>
                  <a:pt x="300037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65964" y="6578980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</a:rPr>
              <a:t>© 2017 </a:t>
            </a:r>
            <a:r>
              <a:rPr lang="en-US" sz="900" dirty="0" smtClean="0">
                <a:solidFill>
                  <a:srgbClr val="000000"/>
                </a:solidFill>
              </a:rPr>
              <a:t>Pearson Education, Ltd.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1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Morphological Diversity in Leaves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Not all leaves are thin, with a large surface area</a:t>
            </a:r>
          </a:p>
          <a:p>
            <a:r>
              <a:rPr lang="en-US" altLang="en-US" smtClean="0"/>
              <a:t>Plants that thrive in deserts and in cold, dry habitats tend to have small, needlelike leaves, interpreted as adaptations to minimize transpiration in water-scarce habitats</a:t>
            </a:r>
          </a:p>
          <a:p>
            <a:pPr lvl="1"/>
            <a:r>
              <a:rPr lang="en-US" altLang="en-US" smtClean="0"/>
              <a:t>Two observations support this hypothesis: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smtClean="0"/>
              <a:t>Water is scarce in deserts and frozen (and thus unavailable) in cold habitats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smtClean="0"/>
              <a:t>Leaves with a large surface area lose large amounts of water through transpiration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056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Morphological Diversity in Leaves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arrangement of leaves on a stem may vary </a:t>
            </a:r>
          </a:p>
          <a:p>
            <a:r>
              <a:rPr lang="en-US" altLang="en-US" dirty="0" smtClean="0"/>
              <a:t>Leaves may</a:t>
            </a:r>
          </a:p>
          <a:p>
            <a:pPr lvl="1"/>
            <a:r>
              <a:rPr lang="en-US" altLang="en-US" dirty="0" smtClean="0"/>
              <a:t>Alternate on either side of the stem</a:t>
            </a:r>
          </a:p>
          <a:p>
            <a:pPr lvl="1"/>
            <a:r>
              <a:rPr lang="en-US" altLang="en-US" dirty="0" smtClean="0"/>
              <a:t>Pair opposite each other on the stem</a:t>
            </a:r>
          </a:p>
          <a:p>
            <a:pPr lvl="1"/>
            <a:r>
              <a:rPr lang="en-US" altLang="en-US" dirty="0" smtClean="0"/>
              <a:t>Be arranged in a whorl</a:t>
            </a:r>
          </a:p>
          <a:p>
            <a:pPr lvl="1"/>
            <a:r>
              <a:rPr lang="en-US" altLang="en-US" dirty="0" smtClean="0"/>
              <a:t>Form a compact basal arrangement where internodes are extremely short—leading to a rosette growth form</a:t>
            </a:r>
          </a:p>
        </p:txBody>
      </p:sp>
    </p:spTree>
    <p:extLst>
      <p:ext uri="{BB962C8B-B14F-4D97-AF65-F5344CB8AC3E}">
        <p14:creationId xmlns:p14="http://schemas.microsoft.com/office/powerpoint/2010/main" val="66893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8"/>
          <a:stretch>
            <a:fillRect/>
          </a:stretch>
        </p:blipFill>
        <p:spPr>
          <a:xfrm>
            <a:off x="298704" y="1917192"/>
            <a:ext cx="8546592" cy="302361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34.6</a:t>
            </a:r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43154" y="1917192"/>
            <a:ext cx="172617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 Black" pitchFamily="34" charset="0"/>
              </a:rPr>
              <a:t>(a</a:t>
            </a:r>
            <a:r>
              <a:rPr lang="en-US" sz="1400" b="1" dirty="0" smtClean="0">
                <a:solidFill>
                  <a:srgbClr val="000000"/>
                </a:solidFill>
                <a:latin typeface="Arial Black" pitchFamily="34" charset="0"/>
              </a:rPr>
              <a:t>)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Alternate leaves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510092" y="1917192"/>
            <a:ext cx="16815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 Black" pitchFamily="34" charset="0"/>
              </a:rPr>
              <a:t>(b)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Opposite leaves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700842" y="1917192"/>
            <a:ext cx="163025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 Black" pitchFamily="34" charset="0"/>
              </a:rPr>
              <a:t>(c)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Whorled 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leaves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6882067" y="1917192"/>
            <a:ext cx="9666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 Black" pitchFamily="34" charset="0"/>
              </a:rPr>
              <a:t>(d)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Rosette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65964" y="6578980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</a:rPr>
              <a:t>© 2017 </a:t>
            </a:r>
            <a:r>
              <a:rPr lang="en-US" sz="900" dirty="0" smtClean="0">
                <a:solidFill>
                  <a:srgbClr val="000000"/>
                </a:solidFill>
              </a:rPr>
              <a:t>Pearson Education, Ltd.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5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Phenotypic Plasticity in Leaves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Although leaves do not grow continuously, they do exhibit phenotypic plasticity</a:t>
            </a:r>
          </a:p>
          <a:p>
            <a:r>
              <a:rPr lang="en-US" altLang="en-US" dirty="0" smtClean="0"/>
              <a:t>Oak tree leaves vary depending on the amount of sunlight they are exposed to:</a:t>
            </a:r>
          </a:p>
          <a:p>
            <a:pPr lvl="1"/>
            <a:r>
              <a:rPr lang="en-US" altLang="en-US" b="1" dirty="0" smtClean="0"/>
              <a:t>Sun leaves </a:t>
            </a:r>
            <a:r>
              <a:rPr lang="en-US" altLang="en-US" dirty="0" smtClean="0"/>
              <a:t>have a relatively small surface area, reducing water loss in areas of the body where light </a:t>
            </a:r>
            <a:br>
              <a:rPr lang="en-US" altLang="en-US" dirty="0" smtClean="0"/>
            </a:br>
            <a:r>
              <a:rPr lang="en-US" altLang="en-US" dirty="0" smtClean="0"/>
              <a:t>is abundant</a:t>
            </a:r>
          </a:p>
          <a:p>
            <a:pPr lvl="1"/>
            <a:r>
              <a:rPr lang="en-US" altLang="en-US" b="1" dirty="0" smtClean="0"/>
              <a:t>Shade leaves </a:t>
            </a:r>
            <a:r>
              <a:rPr lang="en-US" altLang="en-US" dirty="0" smtClean="0"/>
              <a:t>are relatively large and broad, providing a high surface area to maximize </a:t>
            </a:r>
            <a:br>
              <a:rPr lang="en-US" altLang="en-US" dirty="0" smtClean="0"/>
            </a:br>
            <a:r>
              <a:rPr lang="en-US" altLang="en-US" dirty="0" smtClean="0"/>
              <a:t>photon absorption</a:t>
            </a:r>
          </a:p>
        </p:txBody>
      </p:sp>
    </p:spTree>
    <p:extLst>
      <p:ext uri="{BB962C8B-B14F-4D97-AF65-F5344CB8AC3E}">
        <p14:creationId xmlns:p14="http://schemas.microsoft.com/office/powerpoint/2010/main" val="34575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Introduction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Plants make their own food through photosynthesis, using the energy from sunlight</a:t>
            </a:r>
          </a:p>
          <a:p>
            <a:r>
              <a:rPr lang="en-US" altLang="en-US" smtClean="0"/>
              <a:t>They stay in one place, extending their roots and shoots to harvest diffuse resources</a:t>
            </a:r>
          </a:p>
          <a:p>
            <a:r>
              <a:rPr lang="en-US" altLang="en-US" smtClean="0"/>
              <a:t>The structure of a plant</a:t>
            </a:r>
            <a:r>
              <a:rPr lang="en-CA" altLang="en-US" smtClean="0"/>
              <a:t>’</a:t>
            </a:r>
            <a:r>
              <a:rPr lang="en-US" altLang="ja-JP" smtClean="0"/>
              <a:t>s body is dynamic, because most plants grow throughout their lives and exhibit </a:t>
            </a:r>
            <a:r>
              <a:rPr lang="en-US" altLang="ja-JP" b="1" smtClean="0"/>
              <a:t>indeterminate</a:t>
            </a:r>
            <a:r>
              <a:rPr lang="en-US" altLang="ja-JP" smtClean="0"/>
              <a:t> </a:t>
            </a:r>
            <a:r>
              <a:rPr lang="en-US" altLang="ja-JP" b="1" smtClean="0"/>
              <a:t>growth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28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7"/>
          <a:stretch>
            <a:fillRect/>
          </a:stretch>
        </p:blipFill>
        <p:spPr>
          <a:xfrm>
            <a:off x="1905000" y="1374648"/>
            <a:ext cx="5334000" cy="410870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34.7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© 2017 Pearson Education, Ltd.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173288" y="1571624"/>
            <a:ext cx="8319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smtClean="0">
                <a:solidFill>
                  <a:srgbClr val="FFFFFF"/>
                </a:solidFill>
                <a:latin typeface="Arial"/>
                <a:ea typeface="ＭＳ Ｐゴシック" charset="0"/>
              </a:rPr>
              <a:t>Grown</a:t>
            </a:r>
          </a:p>
          <a:p>
            <a:pPr eaLnBrk="0" hangingPunct="0"/>
            <a:r>
              <a:rPr lang="en-US" sz="1600" b="1" smtClean="0">
                <a:solidFill>
                  <a:srgbClr val="FFFFFF"/>
                </a:solidFill>
                <a:latin typeface="Arial"/>
                <a:ea typeface="ＭＳ Ｐゴシック" charset="0"/>
              </a:rPr>
              <a:t>in shade</a:t>
            </a:r>
            <a:endParaRPr lang="en-US" sz="1600" b="1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349875" y="1571624"/>
            <a:ext cx="65081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smtClean="0">
                <a:solidFill>
                  <a:srgbClr val="FFFFFF"/>
                </a:solidFill>
                <a:latin typeface="Arial"/>
                <a:ea typeface="ＭＳ Ｐゴシック" charset="0"/>
              </a:rPr>
              <a:t>Grown</a:t>
            </a:r>
          </a:p>
          <a:p>
            <a:pPr eaLnBrk="0" hangingPunct="0"/>
            <a:r>
              <a:rPr lang="en-US" sz="1600" b="1" smtClean="0">
                <a:solidFill>
                  <a:srgbClr val="FFFFFF"/>
                </a:solidFill>
                <a:latin typeface="Arial"/>
                <a:ea typeface="ＭＳ Ｐゴシック" charset="0"/>
              </a:rPr>
              <a:t>in sun</a:t>
            </a:r>
            <a:endParaRPr lang="en-US" sz="1600" b="1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57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Modified Leaves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Onion bulbs store nutrients</a:t>
            </a:r>
          </a:p>
          <a:p>
            <a:r>
              <a:rPr lang="en-US" altLang="en-US" dirty="0" smtClean="0"/>
              <a:t>The leaves of succulents store water</a:t>
            </a:r>
          </a:p>
          <a:p>
            <a:r>
              <a:rPr lang="en-US" altLang="en-US" dirty="0" smtClean="0"/>
              <a:t>Tendrils enable vines to climb</a:t>
            </a:r>
          </a:p>
          <a:p>
            <a:r>
              <a:rPr lang="en-US" altLang="en-US" dirty="0" smtClean="0"/>
              <a:t>The bright red leaves of poinsettias </a:t>
            </a:r>
            <a:br>
              <a:rPr lang="en-US" altLang="en-US" dirty="0" smtClean="0"/>
            </a:br>
            <a:r>
              <a:rPr lang="en-US" altLang="en-US" dirty="0" smtClean="0"/>
              <a:t>attract pollinators</a:t>
            </a:r>
          </a:p>
          <a:p>
            <a:r>
              <a:rPr lang="en-US" altLang="en-US" dirty="0" smtClean="0"/>
              <a:t>The </a:t>
            </a:r>
            <a:r>
              <a:rPr lang="en-US" altLang="en-US" dirty="0" err="1" smtClean="0"/>
              <a:t>tubelike</a:t>
            </a:r>
            <a:r>
              <a:rPr lang="en-US" altLang="en-US" dirty="0" smtClean="0"/>
              <a:t> leaves of the pitcher plant trap insects</a:t>
            </a:r>
          </a:p>
          <a:p>
            <a:r>
              <a:rPr lang="en-US" altLang="en-US" dirty="0" smtClean="0"/>
              <a:t>Cactus spines protect the stem</a:t>
            </a:r>
          </a:p>
        </p:txBody>
      </p:sp>
    </p:spTree>
    <p:extLst>
      <p:ext uri="{BB962C8B-B14F-4D97-AF65-F5344CB8AC3E}">
        <p14:creationId xmlns:p14="http://schemas.microsoft.com/office/powerpoint/2010/main" val="23089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582168" y="213360"/>
            <a:ext cx="7979664" cy="643128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Table 34.3</a:t>
            </a:r>
            <a:endParaRPr lang="en-US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65964" y="6578980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</a:rPr>
              <a:t>© 2017 </a:t>
            </a:r>
            <a:r>
              <a:rPr lang="en-US" sz="900" dirty="0" smtClean="0">
                <a:solidFill>
                  <a:srgbClr val="000000"/>
                </a:solidFill>
              </a:rPr>
              <a:t>Pearson Education, Ltd.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Plant Cells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Although eukaryotic cells share many key features, plant cells have several features not found in </a:t>
            </a:r>
            <a:br>
              <a:rPr lang="en-US" altLang="en-US" dirty="0" smtClean="0"/>
            </a:br>
            <a:r>
              <a:rPr lang="en-US" altLang="en-US" dirty="0" smtClean="0"/>
              <a:t>animal cells</a:t>
            </a:r>
          </a:p>
          <a:p>
            <a:pPr lvl="1"/>
            <a:r>
              <a:rPr lang="en-US" altLang="en-US" dirty="0" smtClean="0"/>
              <a:t>Plant cells are surrounded by a cellulose-rich </a:t>
            </a:r>
            <a:r>
              <a:rPr lang="en-US" altLang="en-US" b="1" dirty="0" smtClean="0"/>
              <a:t>primary cell wall</a:t>
            </a:r>
          </a:p>
          <a:p>
            <a:pPr lvl="1"/>
            <a:r>
              <a:rPr lang="en-US" altLang="en-US" dirty="0" smtClean="0"/>
              <a:t>Some plant cells have a rigid </a:t>
            </a:r>
            <a:r>
              <a:rPr lang="en-US" altLang="en-US" b="1" dirty="0" smtClean="0"/>
              <a:t>secondary cell wall</a:t>
            </a:r>
          </a:p>
          <a:p>
            <a:pPr lvl="1"/>
            <a:r>
              <a:rPr lang="en-US" altLang="en-US" dirty="0" smtClean="0"/>
              <a:t>Plant cells are connected by </a:t>
            </a:r>
            <a:r>
              <a:rPr lang="en-US" altLang="en-US" b="1" dirty="0" err="1" smtClean="0"/>
              <a:t>plasmodesmata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5235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7"/>
          <a:stretch>
            <a:fillRect/>
          </a:stretch>
        </p:blipFill>
        <p:spPr>
          <a:xfrm>
            <a:off x="298704" y="1594104"/>
            <a:ext cx="8546592" cy="366979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34.8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© 2017 Pearson Education, Ltd.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176" y="1593533"/>
            <a:ext cx="4081245" cy="17697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(a) </a:t>
            </a:r>
            <a:r>
              <a:rPr lang="en-US" sz="11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Plant cells have cell walls, vacuoles, and chloroplasts.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7064" y="1593533"/>
            <a:ext cx="4068421" cy="17697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(b) </a:t>
            </a:r>
            <a:r>
              <a:rPr lang="en-US" sz="11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Adjacent plant cells are connected by </a:t>
            </a:r>
            <a:r>
              <a:rPr lang="en-US" sz="115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plasmodesmata</a:t>
            </a:r>
            <a:r>
              <a:rPr lang="en-US" sz="11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3726" y="2099946"/>
            <a:ext cx="323807" cy="1461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="1">
                <a:solidFill>
                  <a:srgbClr val="000000"/>
                </a:solidFill>
                <a:latin typeface="Arial"/>
                <a:ea typeface="ＭＳ Ｐゴシック" charset="0"/>
              </a:rPr>
              <a:t>Cell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42039" y="2188846"/>
            <a:ext cx="655629" cy="1461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Smooth 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114" y="2465071"/>
            <a:ext cx="485710" cy="1461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Cell wall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5689" y="2615884"/>
            <a:ext cx="817531" cy="1461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="1">
                <a:solidFill>
                  <a:srgbClr val="000000"/>
                </a:solidFill>
                <a:latin typeface="Arial"/>
                <a:ea typeface="ＭＳ Ｐゴシック" charset="0"/>
              </a:rPr>
              <a:t>Plasmodesma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1114" y="2753996"/>
            <a:ext cx="615553" cy="2923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Plasma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membrane</a:t>
            </a:r>
            <a:endParaRPr lang="en-US" sz="950" b="1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114" y="3211196"/>
            <a:ext cx="464871" cy="1461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="1">
                <a:solidFill>
                  <a:srgbClr val="000000"/>
                </a:solidFill>
                <a:latin typeface="Arial"/>
                <a:ea typeface="ＭＳ Ｐゴシック" charset="0"/>
              </a:rPr>
              <a:t>Vacuole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62326" y="2895284"/>
            <a:ext cx="323807" cy="1461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="1">
                <a:solidFill>
                  <a:srgbClr val="000000"/>
                </a:solidFill>
                <a:latin typeface="Arial"/>
                <a:ea typeface="ＭＳ Ｐゴシック" charset="0"/>
              </a:rPr>
              <a:t>Cell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689" y="2817496"/>
            <a:ext cx="1075615" cy="1461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="1">
                <a:solidFill>
                  <a:srgbClr val="000000"/>
                </a:solidFill>
                <a:latin typeface="Arial"/>
                <a:ea typeface="ＭＳ Ｐゴシック" charset="0"/>
              </a:rPr>
              <a:t>Plasma membrane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40451" y="3006409"/>
            <a:ext cx="485710" cy="1461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="1">
                <a:solidFill>
                  <a:srgbClr val="000000"/>
                </a:solidFill>
                <a:latin typeface="Arial"/>
                <a:ea typeface="ＭＳ Ｐゴシック" charset="0"/>
              </a:rPr>
              <a:t>Cell wall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40451" y="3227071"/>
            <a:ext cx="485710" cy="1461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="1">
                <a:solidFill>
                  <a:srgbClr val="000000"/>
                </a:solidFill>
                <a:latin typeface="Arial"/>
                <a:ea typeface="ＭＳ Ｐゴシック" charset="0"/>
              </a:rPr>
              <a:t>Cell wall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35689" y="3392171"/>
            <a:ext cx="1075615" cy="1461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="1">
                <a:solidFill>
                  <a:srgbClr val="000000"/>
                </a:solidFill>
                <a:latin typeface="Arial"/>
                <a:ea typeface="ＭＳ Ｐゴシック" charset="0"/>
              </a:rPr>
              <a:t>Plasma membrane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1114" y="3668396"/>
            <a:ext cx="673261" cy="1461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="1">
                <a:solidFill>
                  <a:srgbClr val="000000"/>
                </a:solidFill>
                <a:latin typeface="Arial"/>
                <a:ea typeface="ＭＳ Ｐゴシック" charset="0"/>
              </a:rPr>
              <a:t>Chloroplast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1114" y="4124009"/>
            <a:ext cx="839974" cy="1461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Mitochondrion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62239" y="4320859"/>
            <a:ext cx="1737655" cy="1461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Rough endoplasmic reticulum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92389" y="4622484"/>
            <a:ext cx="1806585" cy="1461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Smooth endoplasmic reticulum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92376" y="4924109"/>
            <a:ext cx="921727" cy="1461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Golgi apparatus</a:t>
            </a:r>
          </a:p>
        </p:txBody>
      </p:sp>
      <p:sp>
        <p:nvSpPr>
          <p:cNvPr id="2" name="Freeform 1"/>
          <p:cNvSpPr/>
          <p:nvPr/>
        </p:nvSpPr>
        <p:spPr>
          <a:xfrm>
            <a:off x="854869" y="2550319"/>
            <a:ext cx="592931" cy="0"/>
          </a:xfrm>
          <a:custGeom>
            <a:avLst/>
            <a:gdLst>
              <a:gd name="connsiteX0" fmla="*/ 0 w 592931"/>
              <a:gd name="connsiteY0" fmla="*/ 0 h 0"/>
              <a:gd name="connsiteX1" fmla="*/ 592931 w 59293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2931">
                <a:moveTo>
                  <a:pt x="0" y="0"/>
                </a:moveTo>
                <a:lnTo>
                  <a:pt x="592931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807244" y="2852738"/>
            <a:ext cx="602456" cy="0"/>
          </a:xfrm>
          <a:custGeom>
            <a:avLst/>
            <a:gdLst>
              <a:gd name="connsiteX0" fmla="*/ 0 w 602456"/>
              <a:gd name="connsiteY0" fmla="*/ 0 h 0"/>
              <a:gd name="connsiteX1" fmla="*/ 602456 w 60245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2456">
                <a:moveTo>
                  <a:pt x="0" y="0"/>
                </a:moveTo>
                <a:lnTo>
                  <a:pt x="602456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838200" y="3312319"/>
            <a:ext cx="969169" cy="0"/>
          </a:xfrm>
          <a:custGeom>
            <a:avLst/>
            <a:gdLst>
              <a:gd name="connsiteX0" fmla="*/ 0 w 969169"/>
              <a:gd name="connsiteY0" fmla="*/ 0 h 0"/>
              <a:gd name="connsiteX1" fmla="*/ 969169 w 96916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9169">
                <a:moveTo>
                  <a:pt x="0" y="0"/>
                </a:moveTo>
                <a:lnTo>
                  <a:pt x="969169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028700" y="3759994"/>
            <a:ext cx="616744" cy="0"/>
          </a:xfrm>
          <a:custGeom>
            <a:avLst/>
            <a:gdLst>
              <a:gd name="connsiteX0" fmla="*/ 0 w 616744"/>
              <a:gd name="connsiteY0" fmla="*/ 0 h 0"/>
              <a:gd name="connsiteX1" fmla="*/ 616744 w 61674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6744">
                <a:moveTo>
                  <a:pt x="0" y="0"/>
                </a:moveTo>
                <a:lnTo>
                  <a:pt x="616744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197769" y="4219575"/>
            <a:ext cx="1243012" cy="0"/>
          </a:xfrm>
          <a:custGeom>
            <a:avLst/>
            <a:gdLst>
              <a:gd name="connsiteX0" fmla="*/ 0 w 1243012"/>
              <a:gd name="connsiteY0" fmla="*/ 0 h 0"/>
              <a:gd name="connsiteX1" fmla="*/ 1243012 w 12430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3012">
                <a:moveTo>
                  <a:pt x="0" y="0"/>
                </a:moveTo>
                <a:lnTo>
                  <a:pt x="1243012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302000" y="3435350"/>
            <a:ext cx="742950" cy="1565275"/>
          </a:xfrm>
          <a:custGeom>
            <a:avLst/>
            <a:gdLst>
              <a:gd name="connsiteX0" fmla="*/ 742950 w 742950"/>
              <a:gd name="connsiteY0" fmla="*/ 1565275 h 1565275"/>
              <a:gd name="connsiteX1" fmla="*/ 669925 w 742950"/>
              <a:gd name="connsiteY1" fmla="*/ 1565275 h 1565275"/>
              <a:gd name="connsiteX2" fmla="*/ 0 w 742950"/>
              <a:gd name="connsiteY2" fmla="*/ 0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1565275">
                <a:moveTo>
                  <a:pt x="742950" y="1565275"/>
                </a:moveTo>
                <a:lnTo>
                  <a:pt x="669925" y="1565275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343275" y="3073400"/>
            <a:ext cx="812800" cy="1622425"/>
          </a:xfrm>
          <a:custGeom>
            <a:avLst/>
            <a:gdLst>
              <a:gd name="connsiteX0" fmla="*/ 812800 w 812800"/>
              <a:gd name="connsiteY0" fmla="*/ 1622425 h 1622425"/>
              <a:gd name="connsiteX1" fmla="*/ 733425 w 812800"/>
              <a:gd name="connsiteY1" fmla="*/ 1622425 h 1622425"/>
              <a:gd name="connsiteX2" fmla="*/ 0 w 812800"/>
              <a:gd name="connsiteY2" fmla="*/ 0 h 162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2800" h="1622425">
                <a:moveTo>
                  <a:pt x="812800" y="1622425"/>
                </a:moveTo>
                <a:lnTo>
                  <a:pt x="733425" y="1622425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429000" y="2686050"/>
            <a:ext cx="806450" cy="1704975"/>
          </a:xfrm>
          <a:custGeom>
            <a:avLst/>
            <a:gdLst>
              <a:gd name="connsiteX0" fmla="*/ 806450 w 806450"/>
              <a:gd name="connsiteY0" fmla="*/ 1704975 h 1704975"/>
              <a:gd name="connsiteX1" fmla="*/ 723900 w 806450"/>
              <a:gd name="connsiteY1" fmla="*/ 1704975 h 1704975"/>
              <a:gd name="connsiteX2" fmla="*/ 0 w 806450"/>
              <a:gd name="connsiteY2" fmla="*/ 0 h 170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6450" h="1704975">
                <a:moveTo>
                  <a:pt x="806450" y="1704975"/>
                </a:moveTo>
                <a:lnTo>
                  <a:pt x="723900" y="1704975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6753225" y="2259806"/>
            <a:ext cx="926306" cy="0"/>
          </a:xfrm>
          <a:custGeom>
            <a:avLst/>
            <a:gdLst>
              <a:gd name="connsiteX0" fmla="*/ 0 w 926306"/>
              <a:gd name="connsiteY0" fmla="*/ 0 h 0"/>
              <a:gd name="connsiteX1" fmla="*/ 926306 w 92630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6306">
                <a:moveTo>
                  <a:pt x="0" y="0"/>
                </a:moveTo>
                <a:lnTo>
                  <a:pt x="926306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7008019" y="2886075"/>
            <a:ext cx="678656" cy="0"/>
          </a:xfrm>
          <a:custGeom>
            <a:avLst/>
            <a:gdLst>
              <a:gd name="connsiteX0" fmla="*/ 0 w 678656"/>
              <a:gd name="connsiteY0" fmla="*/ 0 h 0"/>
              <a:gd name="connsiteX1" fmla="*/ 678656 w 67865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8656">
                <a:moveTo>
                  <a:pt x="0" y="0"/>
                </a:moveTo>
                <a:lnTo>
                  <a:pt x="678656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6924675" y="3081338"/>
            <a:ext cx="759619" cy="4762"/>
          </a:xfrm>
          <a:custGeom>
            <a:avLst/>
            <a:gdLst>
              <a:gd name="connsiteX0" fmla="*/ 0 w 759619"/>
              <a:gd name="connsiteY0" fmla="*/ 4762 h 4762"/>
              <a:gd name="connsiteX1" fmla="*/ 759619 w 759619"/>
              <a:gd name="connsiteY1" fmla="*/ 0 h 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9619" h="4762">
                <a:moveTo>
                  <a:pt x="0" y="4762"/>
                </a:moveTo>
                <a:lnTo>
                  <a:pt x="759619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6810375" y="3290888"/>
            <a:ext cx="866775" cy="0"/>
          </a:xfrm>
          <a:custGeom>
            <a:avLst/>
            <a:gdLst>
              <a:gd name="connsiteX0" fmla="*/ 0 w 866775"/>
              <a:gd name="connsiteY0" fmla="*/ 0 h 0"/>
              <a:gd name="connsiteX1" fmla="*/ 866775 w 8667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6775">
                <a:moveTo>
                  <a:pt x="0" y="0"/>
                </a:moveTo>
                <a:lnTo>
                  <a:pt x="866775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6665119" y="3459956"/>
            <a:ext cx="1014412" cy="0"/>
          </a:xfrm>
          <a:custGeom>
            <a:avLst/>
            <a:gdLst>
              <a:gd name="connsiteX0" fmla="*/ 0 w 1014412"/>
              <a:gd name="connsiteY0" fmla="*/ 0 h 0"/>
              <a:gd name="connsiteX1" fmla="*/ 1014412 w 10144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4412">
                <a:moveTo>
                  <a:pt x="0" y="0"/>
                </a:moveTo>
                <a:lnTo>
                  <a:pt x="1014412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129338" y="2647950"/>
            <a:ext cx="1564481" cy="128588"/>
            <a:chOff x="6129338" y="2647950"/>
            <a:chExt cx="1564481" cy="128588"/>
          </a:xfrm>
        </p:grpSpPr>
        <p:sp>
          <p:nvSpPr>
            <p:cNvPr id="37" name="Freeform 36"/>
            <p:cNvSpPr/>
            <p:nvPr/>
          </p:nvSpPr>
          <p:spPr>
            <a:xfrm>
              <a:off x="6215062" y="2688432"/>
              <a:ext cx="1478757" cy="0"/>
            </a:xfrm>
            <a:custGeom>
              <a:avLst/>
              <a:gdLst>
                <a:gd name="connsiteX0" fmla="*/ 1478757 w 1478757"/>
                <a:gd name="connsiteY0" fmla="*/ 0 h 0"/>
                <a:gd name="connsiteX1" fmla="*/ 0 w 1478757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8757">
                  <a:moveTo>
                    <a:pt x="1478757" y="0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6129338" y="2647950"/>
              <a:ext cx="157162" cy="128588"/>
            </a:xfrm>
            <a:custGeom>
              <a:avLst/>
              <a:gdLst>
                <a:gd name="connsiteX0" fmla="*/ 0 w 157162"/>
                <a:gd name="connsiteY0" fmla="*/ 42863 h 128588"/>
                <a:gd name="connsiteX1" fmla="*/ 28575 w 157162"/>
                <a:gd name="connsiteY1" fmla="*/ 0 h 128588"/>
                <a:gd name="connsiteX2" fmla="*/ 157162 w 157162"/>
                <a:gd name="connsiteY2" fmla="*/ 80963 h 128588"/>
                <a:gd name="connsiteX3" fmla="*/ 126206 w 157162"/>
                <a:gd name="connsiteY3" fmla="*/ 128588 h 12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162" h="128588">
                  <a:moveTo>
                    <a:pt x="0" y="42863"/>
                  </a:moveTo>
                  <a:lnTo>
                    <a:pt x="28575" y="0"/>
                  </a:lnTo>
                  <a:lnTo>
                    <a:pt x="157162" y="80963"/>
                  </a:lnTo>
                  <a:lnTo>
                    <a:pt x="126206" y="128588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sp>
        <p:nvSpPr>
          <p:cNvPr id="40" name="Freeform 39"/>
          <p:cNvSpPr/>
          <p:nvPr/>
        </p:nvSpPr>
        <p:spPr>
          <a:xfrm>
            <a:off x="854885" y="2547954"/>
            <a:ext cx="592931" cy="0"/>
          </a:xfrm>
          <a:custGeom>
            <a:avLst/>
            <a:gdLst>
              <a:gd name="connsiteX0" fmla="*/ 0 w 592931"/>
              <a:gd name="connsiteY0" fmla="*/ 0 h 0"/>
              <a:gd name="connsiteX1" fmla="*/ 592931 w 59293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2931">
                <a:moveTo>
                  <a:pt x="0" y="0"/>
                </a:moveTo>
                <a:lnTo>
                  <a:pt x="592931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807260" y="2850373"/>
            <a:ext cx="602456" cy="0"/>
          </a:xfrm>
          <a:custGeom>
            <a:avLst/>
            <a:gdLst>
              <a:gd name="connsiteX0" fmla="*/ 0 w 602456"/>
              <a:gd name="connsiteY0" fmla="*/ 0 h 0"/>
              <a:gd name="connsiteX1" fmla="*/ 602456 w 60245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2456">
                <a:moveTo>
                  <a:pt x="0" y="0"/>
                </a:moveTo>
                <a:lnTo>
                  <a:pt x="602456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838216" y="3309954"/>
            <a:ext cx="969169" cy="0"/>
          </a:xfrm>
          <a:custGeom>
            <a:avLst/>
            <a:gdLst>
              <a:gd name="connsiteX0" fmla="*/ 0 w 969169"/>
              <a:gd name="connsiteY0" fmla="*/ 0 h 0"/>
              <a:gd name="connsiteX1" fmla="*/ 969169 w 96916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9169">
                <a:moveTo>
                  <a:pt x="0" y="0"/>
                </a:moveTo>
                <a:lnTo>
                  <a:pt x="969169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1028716" y="3757629"/>
            <a:ext cx="616744" cy="0"/>
          </a:xfrm>
          <a:custGeom>
            <a:avLst/>
            <a:gdLst>
              <a:gd name="connsiteX0" fmla="*/ 0 w 616744"/>
              <a:gd name="connsiteY0" fmla="*/ 0 h 0"/>
              <a:gd name="connsiteX1" fmla="*/ 616744 w 61674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6744">
                <a:moveTo>
                  <a:pt x="0" y="0"/>
                </a:moveTo>
                <a:lnTo>
                  <a:pt x="616744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1197785" y="4217210"/>
            <a:ext cx="1243012" cy="0"/>
          </a:xfrm>
          <a:custGeom>
            <a:avLst/>
            <a:gdLst>
              <a:gd name="connsiteX0" fmla="*/ 0 w 1243012"/>
              <a:gd name="connsiteY0" fmla="*/ 0 h 0"/>
              <a:gd name="connsiteX1" fmla="*/ 1243012 w 12430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3012">
                <a:moveTo>
                  <a:pt x="0" y="0"/>
                </a:moveTo>
                <a:lnTo>
                  <a:pt x="1243012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3302016" y="3432985"/>
            <a:ext cx="742950" cy="1565275"/>
          </a:xfrm>
          <a:custGeom>
            <a:avLst/>
            <a:gdLst>
              <a:gd name="connsiteX0" fmla="*/ 742950 w 742950"/>
              <a:gd name="connsiteY0" fmla="*/ 1565275 h 1565275"/>
              <a:gd name="connsiteX1" fmla="*/ 669925 w 742950"/>
              <a:gd name="connsiteY1" fmla="*/ 1565275 h 1565275"/>
              <a:gd name="connsiteX2" fmla="*/ 0 w 742950"/>
              <a:gd name="connsiteY2" fmla="*/ 0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1565275">
                <a:moveTo>
                  <a:pt x="742950" y="1565275"/>
                </a:moveTo>
                <a:lnTo>
                  <a:pt x="669925" y="1565275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3343291" y="3071035"/>
            <a:ext cx="812800" cy="1622425"/>
          </a:xfrm>
          <a:custGeom>
            <a:avLst/>
            <a:gdLst>
              <a:gd name="connsiteX0" fmla="*/ 812800 w 812800"/>
              <a:gd name="connsiteY0" fmla="*/ 1622425 h 1622425"/>
              <a:gd name="connsiteX1" fmla="*/ 733425 w 812800"/>
              <a:gd name="connsiteY1" fmla="*/ 1622425 h 1622425"/>
              <a:gd name="connsiteX2" fmla="*/ 0 w 812800"/>
              <a:gd name="connsiteY2" fmla="*/ 0 h 162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2800" h="1622425">
                <a:moveTo>
                  <a:pt x="812800" y="1622425"/>
                </a:moveTo>
                <a:lnTo>
                  <a:pt x="733425" y="1622425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3429016" y="2683685"/>
            <a:ext cx="806450" cy="1704975"/>
          </a:xfrm>
          <a:custGeom>
            <a:avLst/>
            <a:gdLst>
              <a:gd name="connsiteX0" fmla="*/ 806450 w 806450"/>
              <a:gd name="connsiteY0" fmla="*/ 1704975 h 1704975"/>
              <a:gd name="connsiteX1" fmla="*/ 723900 w 806450"/>
              <a:gd name="connsiteY1" fmla="*/ 1704975 h 1704975"/>
              <a:gd name="connsiteX2" fmla="*/ 0 w 806450"/>
              <a:gd name="connsiteY2" fmla="*/ 0 h 170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6450" h="1704975">
                <a:moveTo>
                  <a:pt x="806450" y="1704975"/>
                </a:moveTo>
                <a:lnTo>
                  <a:pt x="723900" y="1704975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6753241" y="2257441"/>
            <a:ext cx="926306" cy="0"/>
          </a:xfrm>
          <a:custGeom>
            <a:avLst/>
            <a:gdLst>
              <a:gd name="connsiteX0" fmla="*/ 0 w 926306"/>
              <a:gd name="connsiteY0" fmla="*/ 0 h 0"/>
              <a:gd name="connsiteX1" fmla="*/ 926306 w 92630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6306">
                <a:moveTo>
                  <a:pt x="0" y="0"/>
                </a:moveTo>
                <a:lnTo>
                  <a:pt x="926306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7008035" y="2883710"/>
            <a:ext cx="678656" cy="0"/>
          </a:xfrm>
          <a:custGeom>
            <a:avLst/>
            <a:gdLst>
              <a:gd name="connsiteX0" fmla="*/ 0 w 678656"/>
              <a:gd name="connsiteY0" fmla="*/ 0 h 0"/>
              <a:gd name="connsiteX1" fmla="*/ 678656 w 67865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8656">
                <a:moveTo>
                  <a:pt x="0" y="0"/>
                </a:moveTo>
                <a:lnTo>
                  <a:pt x="678656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6924691" y="3078973"/>
            <a:ext cx="759619" cy="4762"/>
          </a:xfrm>
          <a:custGeom>
            <a:avLst/>
            <a:gdLst>
              <a:gd name="connsiteX0" fmla="*/ 0 w 759619"/>
              <a:gd name="connsiteY0" fmla="*/ 4762 h 4762"/>
              <a:gd name="connsiteX1" fmla="*/ 759619 w 759619"/>
              <a:gd name="connsiteY1" fmla="*/ 0 h 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9619" h="4762">
                <a:moveTo>
                  <a:pt x="0" y="4762"/>
                </a:moveTo>
                <a:lnTo>
                  <a:pt x="759619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6810391" y="3288523"/>
            <a:ext cx="866775" cy="0"/>
          </a:xfrm>
          <a:custGeom>
            <a:avLst/>
            <a:gdLst>
              <a:gd name="connsiteX0" fmla="*/ 0 w 866775"/>
              <a:gd name="connsiteY0" fmla="*/ 0 h 0"/>
              <a:gd name="connsiteX1" fmla="*/ 866775 w 8667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6775">
                <a:moveTo>
                  <a:pt x="0" y="0"/>
                </a:moveTo>
                <a:lnTo>
                  <a:pt x="86677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6665135" y="3457591"/>
            <a:ext cx="1014412" cy="0"/>
          </a:xfrm>
          <a:custGeom>
            <a:avLst/>
            <a:gdLst>
              <a:gd name="connsiteX0" fmla="*/ 0 w 1014412"/>
              <a:gd name="connsiteY0" fmla="*/ 0 h 0"/>
              <a:gd name="connsiteX1" fmla="*/ 1014412 w 10144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4412">
                <a:moveTo>
                  <a:pt x="0" y="0"/>
                </a:moveTo>
                <a:lnTo>
                  <a:pt x="1014412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129354" y="2645585"/>
            <a:ext cx="1564481" cy="128588"/>
            <a:chOff x="6129338" y="2647950"/>
            <a:chExt cx="1564481" cy="128588"/>
          </a:xfrm>
        </p:grpSpPr>
        <p:sp>
          <p:nvSpPr>
            <p:cNvPr id="54" name="Freeform 53"/>
            <p:cNvSpPr/>
            <p:nvPr/>
          </p:nvSpPr>
          <p:spPr>
            <a:xfrm>
              <a:off x="6215062" y="2688432"/>
              <a:ext cx="1478757" cy="0"/>
            </a:xfrm>
            <a:custGeom>
              <a:avLst/>
              <a:gdLst>
                <a:gd name="connsiteX0" fmla="*/ 1478757 w 1478757"/>
                <a:gd name="connsiteY0" fmla="*/ 0 h 0"/>
                <a:gd name="connsiteX1" fmla="*/ 0 w 1478757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8757">
                  <a:moveTo>
                    <a:pt x="1478757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6129338" y="2647950"/>
              <a:ext cx="157162" cy="128588"/>
            </a:xfrm>
            <a:custGeom>
              <a:avLst/>
              <a:gdLst>
                <a:gd name="connsiteX0" fmla="*/ 0 w 157162"/>
                <a:gd name="connsiteY0" fmla="*/ 42863 h 128588"/>
                <a:gd name="connsiteX1" fmla="*/ 28575 w 157162"/>
                <a:gd name="connsiteY1" fmla="*/ 0 h 128588"/>
                <a:gd name="connsiteX2" fmla="*/ 157162 w 157162"/>
                <a:gd name="connsiteY2" fmla="*/ 80963 h 128588"/>
                <a:gd name="connsiteX3" fmla="*/ 126206 w 157162"/>
                <a:gd name="connsiteY3" fmla="*/ 128588 h 12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162" h="128588">
                  <a:moveTo>
                    <a:pt x="0" y="42863"/>
                  </a:moveTo>
                  <a:lnTo>
                    <a:pt x="28575" y="0"/>
                  </a:lnTo>
                  <a:lnTo>
                    <a:pt x="157162" y="80963"/>
                  </a:lnTo>
                  <a:lnTo>
                    <a:pt x="126206" y="128588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99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Plant Cells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Plant cells may contain chloroplasts and a large vacuole that fills most of the cell’s volume</a:t>
            </a:r>
          </a:p>
          <a:p>
            <a:pPr lvl="1"/>
            <a:r>
              <a:rPr lang="en-US" altLang="en-US" b="1" dirty="0" smtClean="0"/>
              <a:t>Chloroplasts</a:t>
            </a:r>
            <a:r>
              <a:rPr lang="en-US" altLang="en-US" dirty="0" smtClean="0"/>
              <a:t> are the site of photosynthesis</a:t>
            </a:r>
          </a:p>
          <a:p>
            <a:pPr lvl="1"/>
            <a:r>
              <a:rPr lang="en-US" altLang="en-US" dirty="0" smtClean="0"/>
              <a:t>Non-photosynthetic cells may have organelles that are similar to chloroplasts, but modified for storage of pigments, starch, oil, or proteins</a:t>
            </a:r>
          </a:p>
          <a:p>
            <a:pPr lvl="1"/>
            <a:r>
              <a:rPr lang="en-US" altLang="en-US" b="1" dirty="0" smtClean="0"/>
              <a:t>Vacuoles</a:t>
            </a:r>
            <a:r>
              <a:rPr lang="en-US" altLang="en-US" dirty="0" smtClean="0"/>
              <a:t> contain an aqueous solution called </a:t>
            </a:r>
            <a:r>
              <a:rPr lang="en-US" altLang="en-US" b="1" dirty="0" smtClean="0"/>
              <a:t>cell sap</a:t>
            </a:r>
            <a:r>
              <a:rPr lang="en-US" altLang="en-US" dirty="0" smtClean="0"/>
              <a:t> and store waste, water, and nutrients</a:t>
            </a:r>
          </a:p>
        </p:txBody>
      </p:sp>
    </p:spTree>
    <p:extLst>
      <p:ext uri="{BB962C8B-B14F-4D97-AF65-F5344CB8AC3E}">
        <p14:creationId xmlns:p14="http://schemas.microsoft.com/office/powerpoint/2010/main" val="307453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Plant Tissue Systems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 tissues are grouped into tissue systems, based on their structural features and location within the plant</a:t>
            </a:r>
          </a:p>
          <a:p>
            <a:pPr lvl="1"/>
            <a:r>
              <a:rPr lang="en-US" b="1" dirty="0" smtClean="0"/>
              <a:t>Simple tissues </a:t>
            </a:r>
            <a:r>
              <a:rPr lang="en-US" dirty="0" smtClean="0"/>
              <a:t>consist of a single cell type; </a:t>
            </a:r>
            <a:r>
              <a:rPr lang="en-US" b="1" dirty="0" smtClean="0"/>
              <a:t>complex</a:t>
            </a:r>
            <a:r>
              <a:rPr lang="en-US" dirty="0" smtClean="0"/>
              <a:t> </a:t>
            </a:r>
            <a:r>
              <a:rPr lang="en-US" b="1" dirty="0" smtClean="0"/>
              <a:t>tissues</a:t>
            </a:r>
            <a:r>
              <a:rPr lang="en-US" dirty="0" smtClean="0"/>
              <a:t> contain several types of cells</a:t>
            </a:r>
          </a:p>
          <a:p>
            <a:r>
              <a:rPr lang="en-US" dirty="0" smtClean="0"/>
              <a:t>Three </a:t>
            </a:r>
            <a:r>
              <a:rPr lang="en-US" b="1" dirty="0" smtClean="0"/>
              <a:t>tissue</a:t>
            </a:r>
            <a:r>
              <a:rPr lang="en-US" dirty="0" smtClean="0"/>
              <a:t> </a:t>
            </a:r>
            <a:r>
              <a:rPr lang="en-US" b="1" dirty="0" smtClean="0"/>
              <a:t>systems</a:t>
            </a:r>
            <a:r>
              <a:rPr lang="en-US" dirty="0" smtClean="0"/>
              <a:t> are found in plants:</a:t>
            </a:r>
          </a:p>
          <a:p>
            <a:pPr marL="946150" lvl="1" indent="-514350">
              <a:buFont typeface="+mj-lt"/>
              <a:buAutoNum type="arabicPeriod"/>
            </a:pPr>
            <a:r>
              <a:rPr lang="en-US" dirty="0" smtClean="0"/>
              <a:t>The dermal tissue system</a:t>
            </a:r>
          </a:p>
          <a:p>
            <a:pPr marL="946150" lvl="1" indent="-514350">
              <a:buFont typeface="+mj-lt"/>
              <a:buAutoNum type="arabicPeriod"/>
            </a:pPr>
            <a:r>
              <a:rPr lang="en-US" dirty="0" smtClean="0"/>
              <a:t>The ground tissue system</a:t>
            </a:r>
          </a:p>
          <a:p>
            <a:pPr marL="946150" lvl="1" indent="-514350">
              <a:buFont typeface="+mj-lt"/>
              <a:buAutoNum type="arabicPeriod"/>
            </a:pPr>
            <a:r>
              <a:rPr lang="en-US" dirty="0" smtClean="0"/>
              <a:t>The vascular tissue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2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Dermal Tissue System</a:t>
            </a:r>
          </a:p>
        </p:txBody>
      </p:sp>
      <p:sp>
        <p:nvSpPr>
          <p:cNvPr id="8397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Dermal tissue is made up of several different cell types and thus represents a </a:t>
            </a:r>
            <a:r>
              <a:rPr lang="en-US" b="1" dirty="0" smtClean="0"/>
              <a:t>complex tissue</a:t>
            </a:r>
          </a:p>
          <a:p>
            <a:r>
              <a:rPr lang="en-US" b="1" dirty="0" smtClean="0"/>
              <a:t>Epidermal cells </a:t>
            </a:r>
            <a:r>
              <a:rPr lang="en-US" dirty="0" smtClean="0"/>
              <a:t>protect the surface of the plant</a:t>
            </a:r>
          </a:p>
          <a:p>
            <a:pPr lvl="1"/>
            <a:r>
              <a:rPr lang="en-US" dirty="0" smtClean="0"/>
              <a:t>They secrete a waxy </a:t>
            </a:r>
            <a:r>
              <a:rPr lang="en-US" b="1" dirty="0" smtClean="0"/>
              <a:t>cuticle</a:t>
            </a:r>
            <a:r>
              <a:rPr lang="en-US" dirty="0" smtClean="0"/>
              <a:t> to reduce water loss and protect against </a:t>
            </a:r>
            <a:r>
              <a:rPr lang="en-US" b="1" dirty="0" smtClean="0"/>
              <a:t>pathogens</a:t>
            </a:r>
          </a:p>
          <a:p>
            <a:r>
              <a:rPr lang="en-US" b="1" dirty="0" smtClean="0"/>
              <a:t>Stomata</a:t>
            </a:r>
            <a:r>
              <a:rPr lang="en-US" dirty="0" smtClean="0"/>
              <a:t> regulate gas exchange and water loss</a:t>
            </a:r>
          </a:p>
          <a:p>
            <a:pPr lvl="1"/>
            <a:r>
              <a:rPr lang="en-US" dirty="0" smtClean="0"/>
              <a:t>A stoma is surrounded by two specialized </a:t>
            </a:r>
            <a:r>
              <a:rPr lang="en-US" b="1" dirty="0" smtClean="0"/>
              <a:t>guard cells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which change shape to open and close </a:t>
            </a:r>
            <a:br>
              <a:rPr lang="en-US" dirty="0" smtClean="0"/>
            </a:br>
            <a:r>
              <a:rPr lang="en-US" dirty="0" smtClean="0"/>
              <a:t>the stoma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75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8"/>
          <a:stretch>
            <a:fillRect/>
          </a:stretch>
        </p:blipFill>
        <p:spPr>
          <a:xfrm>
            <a:off x="1243584" y="1295400"/>
            <a:ext cx="6656832" cy="42672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34.9</a:t>
            </a:r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276992" y="2210752"/>
            <a:ext cx="60433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</a:rPr>
              <a:t>Guard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</a:rPr>
              <a:t>cells</a:t>
            </a:r>
            <a:endParaRPr lang="en-US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7276992" y="3115627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/>
              </a:rPr>
              <a:t>Pore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882667" y="5190172"/>
            <a:ext cx="15191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 Black" pitchFamily="34" charset="0"/>
              </a:rPr>
              <a:t>Stoma closed</a:t>
            </a:r>
            <a:endParaRPr lang="en-US" sz="16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922729" y="5190172"/>
            <a:ext cx="13304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 Black" pitchFamily="34" charset="0"/>
              </a:rPr>
              <a:t>Stoma open</a:t>
            </a:r>
            <a:endParaRPr lang="en-US" sz="16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7061092" y="5007927"/>
            <a:ext cx="5866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/>
              </a:rPr>
              <a:t>10 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m</a:t>
            </a:r>
          </a:p>
        </p:txBody>
      </p:sp>
      <p:sp>
        <p:nvSpPr>
          <p:cNvPr id="2" name="Freeform 1"/>
          <p:cNvSpPr/>
          <p:nvPr/>
        </p:nvSpPr>
        <p:spPr>
          <a:xfrm>
            <a:off x="5219700" y="2292350"/>
            <a:ext cx="1990725" cy="193675"/>
          </a:xfrm>
          <a:custGeom>
            <a:avLst/>
            <a:gdLst>
              <a:gd name="connsiteX0" fmla="*/ 0 w 1990725"/>
              <a:gd name="connsiteY0" fmla="*/ 0 h 193675"/>
              <a:gd name="connsiteX1" fmla="*/ 1990725 w 1990725"/>
              <a:gd name="connsiteY1" fmla="*/ 50800 h 193675"/>
              <a:gd name="connsiteX2" fmla="*/ 790575 w 1990725"/>
              <a:gd name="connsiteY2" fmla="*/ 193675 h 19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0725" h="193675">
                <a:moveTo>
                  <a:pt x="0" y="0"/>
                </a:moveTo>
                <a:lnTo>
                  <a:pt x="1990725" y="50800"/>
                </a:lnTo>
                <a:lnTo>
                  <a:pt x="790575" y="193675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581650" y="3248025"/>
            <a:ext cx="1612900" cy="0"/>
          </a:xfrm>
          <a:custGeom>
            <a:avLst/>
            <a:gdLst>
              <a:gd name="connsiteX0" fmla="*/ 0 w 1612900"/>
              <a:gd name="connsiteY0" fmla="*/ 0 h 0"/>
              <a:gd name="connsiteX1" fmla="*/ 1612900 w 161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2900">
                <a:moveTo>
                  <a:pt x="0" y="0"/>
                </a:moveTo>
                <a:lnTo>
                  <a:pt x="161290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216525" y="2292350"/>
            <a:ext cx="1990725" cy="193675"/>
          </a:xfrm>
          <a:custGeom>
            <a:avLst/>
            <a:gdLst>
              <a:gd name="connsiteX0" fmla="*/ 0 w 1990725"/>
              <a:gd name="connsiteY0" fmla="*/ 0 h 193675"/>
              <a:gd name="connsiteX1" fmla="*/ 1990725 w 1990725"/>
              <a:gd name="connsiteY1" fmla="*/ 50800 h 193675"/>
              <a:gd name="connsiteX2" fmla="*/ 790575 w 1990725"/>
              <a:gd name="connsiteY2" fmla="*/ 193675 h 19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0725" h="193675">
                <a:moveTo>
                  <a:pt x="0" y="0"/>
                </a:moveTo>
                <a:lnTo>
                  <a:pt x="1990725" y="50800"/>
                </a:lnTo>
                <a:lnTo>
                  <a:pt x="790575" y="19367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578475" y="3248025"/>
            <a:ext cx="1612900" cy="0"/>
          </a:xfrm>
          <a:custGeom>
            <a:avLst/>
            <a:gdLst>
              <a:gd name="connsiteX0" fmla="*/ 0 w 1612900"/>
              <a:gd name="connsiteY0" fmla="*/ 0 h 0"/>
              <a:gd name="connsiteX1" fmla="*/ 1612900 w 161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2900">
                <a:moveTo>
                  <a:pt x="0" y="0"/>
                </a:moveTo>
                <a:lnTo>
                  <a:pt x="161290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122319" y="5329238"/>
            <a:ext cx="485775" cy="0"/>
          </a:xfrm>
          <a:custGeom>
            <a:avLst/>
            <a:gdLst>
              <a:gd name="connsiteX0" fmla="*/ 0 w 485775"/>
              <a:gd name="connsiteY0" fmla="*/ 0 h 0"/>
              <a:gd name="connsiteX1" fmla="*/ 485775 w 4857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5775">
                <a:moveTo>
                  <a:pt x="0" y="0"/>
                </a:moveTo>
                <a:lnTo>
                  <a:pt x="485775" y="0"/>
                </a:lnTo>
              </a:path>
            </a:pathLst>
          </a:custGeom>
          <a:noFill/>
          <a:ln w="635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65964" y="6578980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</a:rPr>
              <a:t>© 2017 </a:t>
            </a:r>
            <a:r>
              <a:rPr lang="en-US" sz="900" dirty="0" smtClean="0">
                <a:solidFill>
                  <a:srgbClr val="000000"/>
                </a:solidFill>
              </a:rPr>
              <a:t>Pearson Education, Ltd.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Trichomes Perform an Array of Functions</a:t>
            </a:r>
          </a:p>
        </p:txBody>
      </p:sp>
      <p:sp>
        <p:nvSpPr>
          <p:cNvPr id="40964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err="1" smtClean="0"/>
              <a:t>Trichomes</a:t>
            </a:r>
            <a:r>
              <a:rPr lang="en-US" altLang="en-US" dirty="0" smtClean="0"/>
              <a:t> are </a:t>
            </a:r>
            <a:r>
              <a:rPr lang="en-US" altLang="en-US" dirty="0" err="1" smtClean="0"/>
              <a:t>hairlike</a:t>
            </a:r>
            <a:r>
              <a:rPr lang="en-US" altLang="en-US" dirty="0" smtClean="0"/>
              <a:t> appendages made up of specialized epidermal cells that perform </a:t>
            </a:r>
            <a:br>
              <a:rPr lang="en-US" altLang="en-US" dirty="0" smtClean="0"/>
            </a:br>
            <a:r>
              <a:rPr lang="en-US" altLang="en-US" dirty="0" smtClean="0"/>
              <a:t>various functions:</a:t>
            </a:r>
          </a:p>
          <a:p>
            <a:pPr lvl="1"/>
            <a:r>
              <a:rPr lang="en-US" altLang="en-US" dirty="0" smtClean="0"/>
              <a:t>They keep the plant’s surface cool by reflecting sunlight</a:t>
            </a:r>
          </a:p>
          <a:p>
            <a:pPr lvl="1"/>
            <a:r>
              <a:rPr lang="en-US" altLang="en-US" dirty="0" smtClean="0"/>
              <a:t>They reduce water loss by limiting transpiration</a:t>
            </a:r>
          </a:p>
          <a:p>
            <a:pPr lvl="1"/>
            <a:r>
              <a:rPr lang="en-US" altLang="en-US" dirty="0" smtClean="0"/>
              <a:t>They provide barbs or toxins to protect from herbivores</a:t>
            </a:r>
          </a:p>
          <a:p>
            <a:pPr lvl="1"/>
            <a:r>
              <a:rPr lang="en-US" altLang="en-US" dirty="0" smtClean="0"/>
              <a:t>They trap and digest insects</a:t>
            </a:r>
          </a:p>
        </p:txBody>
      </p:sp>
    </p:spTree>
    <p:extLst>
      <p:ext uri="{BB962C8B-B14F-4D97-AF65-F5344CB8AC3E}">
        <p14:creationId xmlns:p14="http://schemas.microsoft.com/office/powerpoint/2010/main" val="372665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Introduction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look at three fundamental questions, focusing on angiosperms:</a:t>
            </a:r>
          </a:p>
          <a:p>
            <a:pPr marL="946150" lvl="1" indent="-514350">
              <a:buFont typeface="+mj-lt"/>
              <a:buAutoNum type="arabicPeriod"/>
            </a:pPr>
            <a:r>
              <a:rPr lang="en-US" dirty="0" smtClean="0"/>
              <a:t>How is the plant body organized?</a:t>
            </a:r>
          </a:p>
          <a:p>
            <a:pPr marL="946150" lvl="1" indent="-514350">
              <a:buFont typeface="+mj-lt"/>
              <a:buAutoNum type="arabicPeriod"/>
            </a:pPr>
            <a:r>
              <a:rPr lang="en-US" dirty="0" smtClean="0"/>
              <a:t>Why are plants so diverse in size and shape?</a:t>
            </a:r>
          </a:p>
          <a:p>
            <a:pPr marL="946150" lvl="1" indent="-514350">
              <a:buFont typeface="+mj-lt"/>
              <a:buAutoNum type="arabicPeriod"/>
            </a:pPr>
            <a:r>
              <a:rPr lang="en-US" dirty="0" smtClean="0"/>
              <a:t>How do plants grow throughout their lives?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8"/>
          <a:stretch>
            <a:fillRect/>
          </a:stretch>
        </p:blipFill>
        <p:spPr>
          <a:xfrm>
            <a:off x="1255776" y="1645920"/>
            <a:ext cx="6632448" cy="356616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34.10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390650" y="4699000"/>
            <a:ext cx="946150" cy="355600"/>
          </a:xfrm>
          <a:prstGeom prst="rect">
            <a:avLst/>
          </a:prstGeom>
          <a:solidFill>
            <a:schemeClr val="bg1">
              <a:alpha val="67000"/>
            </a:schemeClr>
          </a:solidFill>
          <a:ln w="1270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447800" y="4991100"/>
            <a:ext cx="831850" cy="0"/>
          </a:xfrm>
          <a:custGeom>
            <a:avLst/>
            <a:gdLst>
              <a:gd name="connsiteX0" fmla="*/ 0 w 831850"/>
              <a:gd name="connsiteY0" fmla="*/ 0 h 0"/>
              <a:gd name="connsiteX1" fmla="*/ 831850 w 8318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1850">
                <a:moveTo>
                  <a:pt x="0" y="0"/>
                </a:moveTo>
                <a:lnTo>
                  <a:pt x="831850" y="0"/>
                </a:lnTo>
              </a:path>
            </a:pathLst>
          </a:custGeom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9018" y="4684714"/>
            <a:ext cx="734175" cy="2584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7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200 </a:t>
            </a:r>
            <a:r>
              <a:rPr lang="en-US" sz="1679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µ</a:t>
            </a:r>
            <a:r>
              <a:rPr lang="en-US" sz="167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65964" y="6578980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</a:rPr>
              <a:t>© 2017 </a:t>
            </a:r>
            <a:r>
              <a:rPr lang="en-US" sz="900" dirty="0" smtClean="0">
                <a:solidFill>
                  <a:srgbClr val="000000"/>
                </a:solidFill>
              </a:rPr>
              <a:t>Pearson Education, Ltd.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3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Ground Tissue System</a:t>
            </a:r>
          </a:p>
        </p:txBody>
      </p:sp>
      <p:sp>
        <p:nvSpPr>
          <p:cNvPr id="43012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Most photosynthesis and carbohydrate storage takes place in the </a:t>
            </a:r>
            <a:r>
              <a:rPr lang="en-US" altLang="en-US" b="1" dirty="0" smtClean="0"/>
              <a:t>ground tissue system</a:t>
            </a:r>
          </a:p>
          <a:p>
            <a:r>
              <a:rPr lang="en-US" altLang="en-US" dirty="0" smtClean="0"/>
              <a:t>Ground tissue is a complex tissue made up of three distinct tissues:</a:t>
            </a:r>
          </a:p>
          <a:p>
            <a:pPr marL="946150" lvl="1" indent="-514350">
              <a:buFont typeface="+mj-lt"/>
              <a:buAutoNum type="arabicPeriod"/>
            </a:pPr>
            <a:r>
              <a:rPr lang="en-US" altLang="en-US" dirty="0" smtClean="0"/>
              <a:t>Parenchyma</a:t>
            </a:r>
          </a:p>
          <a:p>
            <a:pPr marL="946150" lvl="1" indent="-514350">
              <a:buFont typeface="+mj-lt"/>
              <a:buAutoNum type="arabicPeriod"/>
            </a:pPr>
            <a:r>
              <a:rPr lang="en-US" altLang="en-US" dirty="0" smtClean="0"/>
              <a:t>Collenchyma</a:t>
            </a:r>
          </a:p>
          <a:p>
            <a:pPr marL="946150" lvl="1" indent="-514350">
              <a:buFont typeface="+mj-lt"/>
              <a:buAutoNum type="arabicPeriod"/>
            </a:pPr>
            <a:r>
              <a:rPr lang="en-US" altLang="en-US" dirty="0" smtClean="0"/>
              <a:t>Sclerenchyma</a:t>
            </a:r>
          </a:p>
        </p:txBody>
      </p:sp>
    </p:spTree>
    <p:extLst>
      <p:ext uri="{BB962C8B-B14F-4D97-AF65-F5344CB8AC3E}">
        <p14:creationId xmlns:p14="http://schemas.microsoft.com/office/powerpoint/2010/main" val="29529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Parenchyma Consists of </a:t>
            </a:r>
            <a:r>
              <a:rPr lang="ja-JP" altLang="en-US" smtClean="0"/>
              <a:t>“</a:t>
            </a:r>
            <a:r>
              <a:rPr lang="en-US" altLang="ja-JP" smtClean="0"/>
              <a:t>Workhorse</a:t>
            </a:r>
            <a:r>
              <a:rPr lang="ja-JP" altLang="en-US" smtClean="0"/>
              <a:t>”</a:t>
            </a:r>
            <a:r>
              <a:rPr lang="en-US" altLang="ja-JP" smtClean="0"/>
              <a:t> Cells</a:t>
            </a:r>
            <a:endParaRPr lang="en-US" altLang="en-US" smtClean="0"/>
          </a:p>
        </p:txBody>
      </p:sp>
      <p:sp>
        <p:nvSpPr>
          <p:cNvPr id="4403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Parenchyma </a:t>
            </a:r>
            <a:r>
              <a:rPr lang="en-US" altLang="en-US" dirty="0" smtClean="0"/>
              <a:t>is a simple tissue </a:t>
            </a:r>
          </a:p>
          <a:p>
            <a:r>
              <a:rPr lang="en-US" altLang="en-US" dirty="0" smtClean="0"/>
              <a:t>Parenchyma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cells have relatively thin primary </a:t>
            </a:r>
            <a:br>
              <a:rPr lang="en-US" altLang="en-US" dirty="0" smtClean="0"/>
            </a:br>
            <a:r>
              <a:rPr lang="en-US" altLang="en-US" dirty="0" smtClean="0"/>
              <a:t>cell walls</a:t>
            </a:r>
          </a:p>
          <a:p>
            <a:r>
              <a:rPr lang="en-US" altLang="en-US" dirty="0" smtClean="0"/>
              <a:t>They are the most abundant and versatile plant cells</a:t>
            </a:r>
          </a:p>
          <a:p>
            <a:pPr lvl="1"/>
            <a:r>
              <a:rPr lang="en-US" altLang="en-US" dirty="0" smtClean="0"/>
              <a:t>In leaves, parenchyma tissue is the primary site of photosynthesis</a:t>
            </a:r>
          </a:p>
          <a:p>
            <a:pPr lvl="1"/>
            <a:r>
              <a:rPr lang="en-US" altLang="en-US" dirty="0" smtClean="0"/>
              <a:t>In roots, parenchyma cells store starch granules</a:t>
            </a:r>
          </a:p>
        </p:txBody>
      </p:sp>
    </p:spTree>
    <p:extLst>
      <p:ext uri="{BB962C8B-B14F-4D97-AF65-F5344CB8AC3E}">
        <p14:creationId xmlns:p14="http://schemas.microsoft.com/office/powerpoint/2010/main" val="4469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Parenchyma Consists of </a:t>
            </a:r>
            <a:r>
              <a:rPr lang="ja-JP" altLang="en-US" smtClean="0"/>
              <a:t>“</a:t>
            </a:r>
            <a:r>
              <a:rPr lang="en-US" altLang="ja-JP" smtClean="0"/>
              <a:t>Workhorse</a:t>
            </a:r>
            <a:r>
              <a:rPr lang="ja-JP" altLang="en-US" smtClean="0"/>
              <a:t>”</a:t>
            </a:r>
            <a:r>
              <a:rPr lang="en-US" altLang="ja-JP" smtClean="0"/>
              <a:t> Cells</a:t>
            </a:r>
            <a:endParaRPr lang="en-US" altLang="en-US" smtClean="0"/>
          </a:p>
        </p:txBody>
      </p:sp>
      <p:sp>
        <p:nvSpPr>
          <p:cNvPr id="4506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Many parenchyma cells are </a:t>
            </a:r>
            <a:r>
              <a:rPr lang="en-US" altLang="en-US" b="1" dirty="0" smtClean="0"/>
              <a:t>totipotent</a:t>
            </a:r>
            <a:r>
              <a:rPr lang="en-US" altLang="en-US" dirty="0" smtClean="0"/>
              <a:t>, retaining the capacity to divide and develop into a complete plant</a:t>
            </a:r>
          </a:p>
          <a:p>
            <a:pPr lvl="1"/>
            <a:r>
              <a:rPr lang="en-US" altLang="en-US" dirty="0" smtClean="0"/>
              <a:t>This allows the plant to heal wounds and </a:t>
            </a:r>
            <a:br>
              <a:rPr lang="en-US" altLang="en-US" dirty="0" smtClean="0"/>
            </a:br>
            <a:r>
              <a:rPr lang="en-US" altLang="en-US" dirty="0" smtClean="0"/>
              <a:t>reproduce asexually</a:t>
            </a:r>
          </a:p>
          <a:p>
            <a:pPr lvl="1"/>
            <a:r>
              <a:rPr lang="en-US" altLang="en-US" dirty="0" smtClean="0"/>
              <a:t>The </a:t>
            </a:r>
            <a:r>
              <a:rPr lang="en-US" altLang="en-US" dirty="0" err="1" smtClean="0"/>
              <a:t>totipotency</a:t>
            </a:r>
            <a:r>
              <a:rPr lang="en-US" altLang="en-US" dirty="0" smtClean="0"/>
              <a:t> of parenchyma cells allows gardeners to clone plants by making cuttings</a:t>
            </a:r>
          </a:p>
          <a:p>
            <a:pPr lvl="1"/>
            <a:r>
              <a:rPr lang="en-US" altLang="en-US" dirty="0" smtClean="0"/>
              <a:t>The parenchyma cells form a mass of undifferentiated cells called a </a:t>
            </a:r>
            <a:r>
              <a:rPr lang="en-US" altLang="en-US" b="1" dirty="0" smtClean="0"/>
              <a:t>callus</a:t>
            </a:r>
          </a:p>
          <a:p>
            <a:pPr lvl="1"/>
            <a:r>
              <a:rPr lang="en-US" altLang="en-US" dirty="0" smtClean="0"/>
              <a:t>Roots develop from the callus, and the new individual can be planted in soil</a:t>
            </a:r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075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3"/>
          <a:stretch>
            <a:fillRect/>
          </a:stretch>
        </p:blipFill>
        <p:spPr>
          <a:xfrm>
            <a:off x="298704" y="2057400"/>
            <a:ext cx="8546592" cy="27432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34.11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© 2017 Pearson Education, Ltd.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381" y="2060227"/>
            <a:ext cx="3650038" cy="18633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11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(a</a:t>
            </a:r>
            <a:r>
              <a:rPr lang="en-US" sz="1211" b="1" dirty="0" smtClean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) In </a:t>
            </a:r>
            <a:r>
              <a:rPr lang="en-US" sz="1211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leaves</a:t>
            </a:r>
            <a:r>
              <a:rPr lang="en-US" sz="1211" b="1" dirty="0" smtClean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:</a:t>
            </a:r>
            <a:r>
              <a:rPr lang="en-US" sz="1211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photosynthesis </a:t>
            </a:r>
            <a:r>
              <a:rPr lang="en-US" sz="121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and gas exchange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3606" y="2060226"/>
            <a:ext cx="2620204" cy="18633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11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(b) </a:t>
            </a:r>
            <a:r>
              <a:rPr lang="en-US" sz="1211" b="1" dirty="0" smtClean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In roots:</a:t>
            </a:r>
            <a:r>
              <a:rPr lang="en-US" sz="1211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carbohydrate </a:t>
            </a:r>
            <a:r>
              <a:rPr lang="en-US" sz="121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storage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39750" y="3641725"/>
            <a:ext cx="644525" cy="806450"/>
            <a:chOff x="539750" y="3641725"/>
            <a:chExt cx="644525" cy="806450"/>
          </a:xfrm>
        </p:grpSpPr>
        <p:sp>
          <p:nvSpPr>
            <p:cNvPr id="2" name="Freeform 1"/>
            <p:cNvSpPr/>
            <p:nvPr/>
          </p:nvSpPr>
          <p:spPr>
            <a:xfrm>
              <a:off x="539750" y="3641725"/>
              <a:ext cx="644525" cy="806450"/>
            </a:xfrm>
            <a:custGeom>
              <a:avLst/>
              <a:gdLst>
                <a:gd name="connsiteX0" fmla="*/ 0 w 644525"/>
                <a:gd name="connsiteY0" fmla="*/ 0 h 806450"/>
                <a:gd name="connsiteX1" fmla="*/ 431800 w 644525"/>
                <a:gd name="connsiteY1" fmla="*/ 806450 h 806450"/>
                <a:gd name="connsiteX2" fmla="*/ 644525 w 644525"/>
                <a:gd name="connsiteY2" fmla="*/ 260350 h 80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4525" h="806450">
                  <a:moveTo>
                    <a:pt x="0" y="0"/>
                  </a:moveTo>
                  <a:lnTo>
                    <a:pt x="431800" y="806450"/>
                  </a:lnTo>
                  <a:lnTo>
                    <a:pt x="644525" y="26035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" name="Freeform 2"/>
            <p:cNvSpPr/>
            <p:nvPr/>
          </p:nvSpPr>
          <p:spPr>
            <a:xfrm>
              <a:off x="885825" y="3803650"/>
              <a:ext cx="88900" cy="628650"/>
            </a:xfrm>
            <a:custGeom>
              <a:avLst/>
              <a:gdLst>
                <a:gd name="connsiteX0" fmla="*/ 0 w 88900"/>
                <a:gd name="connsiteY0" fmla="*/ 0 h 628650"/>
                <a:gd name="connsiteX1" fmla="*/ 88900 w 88900"/>
                <a:gd name="connsiteY1" fmla="*/ 62865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900" h="628650">
                  <a:moveTo>
                    <a:pt x="0" y="0"/>
                  </a:moveTo>
                  <a:lnTo>
                    <a:pt x="88900" y="62865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9766" y="3646503"/>
            <a:ext cx="644525" cy="806450"/>
            <a:chOff x="539750" y="3641725"/>
            <a:chExt cx="644525" cy="806450"/>
          </a:xfrm>
        </p:grpSpPr>
        <p:sp>
          <p:nvSpPr>
            <p:cNvPr id="20" name="Freeform 19"/>
            <p:cNvSpPr/>
            <p:nvPr/>
          </p:nvSpPr>
          <p:spPr>
            <a:xfrm>
              <a:off x="539750" y="3641725"/>
              <a:ext cx="644525" cy="806450"/>
            </a:xfrm>
            <a:custGeom>
              <a:avLst/>
              <a:gdLst>
                <a:gd name="connsiteX0" fmla="*/ 0 w 644525"/>
                <a:gd name="connsiteY0" fmla="*/ 0 h 806450"/>
                <a:gd name="connsiteX1" fmla="*/ 431800 w 644525"/>
                <a:gd name="connsiteY1" fmla="*/ 806450 h 806450"/>
                <a:gd name="connsiteX2" fmla="*/ 644525 w 644525"/>
                <a:gd name="connsiteY2" fmla="*/ 260350 h 80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4525" h="806450">
                  <a:moveTo>
                    <a:pt x="0" y="0"/>
                  </a:moveTo>
                  <a:lnTo>
                    <a:pt x="431800" y="806450"/>
                  </a:lnTo>
                  <a:lnTo>
                    <a:pt x="644525" y="26035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885825" y="3803650"/>
              <a:ext cx="88900" cy="628650"/>
            </a:xfrm>
            <a:custGeom>
              <a:avLst/>
              <a:gdLst>
                <a:gd name="connsiteX0" fmla="*/ 0 w 88900"/>
                <a:gd name="connsiteY0" fmla="*/ 0 h 628650"/>
                <a:gd name="connsiteX1" fmla="*/ 88900 w 88900"/>
                <a:gd name="connsiteY1" fmla="*/ 62865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900" h="628650">
                  <a:moveTo>
                    <a:pt x="0" y="0"/>
                  </a:moveTo>
                  <a:lnTo>
                    <a:pt x="88900" y="62865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539750" y="4415633"/>
            <a:ext cx="895350" cy="242501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3256" y="4439890"/>
            <a:ext cx="787075" cy="15555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Chloroplasts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83806" y="4460527"/>
            <a:ext cx="633413" cy="249585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05256" y="4455765"/>
            <a:ext cx="370294" cy="15555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25 </a:t>
            </a:r>
            <a:r>
              <a:rPr lang="en-US" sz="1011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µ</a:t>
            </a:r>
            <a:r>
              <a:rPr lang="en-US" sz="101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</a:p>
        </p:txBody>
      </p:sp>
      <p:sp>
        <p:nvSpPr>
          <p:cNvPr id="27" name="Freeform 26"/>
          <p:cNvSpPr/>
          <p:nvPr/>
        </p:nvSpPr>
        <p:spPr>
          <a:xfrm>
            <a:off x="3824288" y="4643438"/>
            <a:ext cx="550068" cy="0"/>
          </a:xfrm>
          <a:custGeom>
            <a:avLst/>
            <a:gdLst>
              <a:gd name="connsiteX0" fmla="*/ 0 w 550068"/>
              <a:gd name="connsiteY0" fmla="*/ 0 h 0"/>
              <a:gd name="connsiteX1" fmla="*/ 550068 w 55006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0068">
                <a:moveTo>
                  <a:pt x="0" y="0"/>
                </a:moveTo>
                <a:lnTo>
                  <a:pt x="550068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250656" y="3452813"/>
            <a:ext cx="595313" cy="928687"/>
          </a:xfrm>
          <a:custGeom>
            <a:avLst/>
            <a:gdLst>
              <a:gd name="connsiteX0" fmla="*/ 0 w 595313"/>
              <a:gd name="connsiteY0" fmla="*/ 0 h 928687"/>
              <a:gd name="connsiteX1" fmla="*/ 47625 w 595313"/>
              <a:gd name="connsiteY1" fmla="*/ 928687 h 928687"/>
              <a:gd name="connsiteX2" fmla="*/ 595313 w 595313"/>
              <a:gd name="connsiteY2" fmla="*/ 481012 h 92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5313" h="928687">
                <a:moveTo>
                  <a:pt x="0" y="0"/>
                </a:moveTo>
                <a:lnTo>
                  <a:pt x="47625" y="928687"/>
                </a:lnTo>
                <a:lnTo>
                  <a:pt x="595313" y="481012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250672" y="3452829"/>
            <a:ext cx="595313" cy="928687"/>
          </a:xfrm>
          <a:custGeom>
            <a:avLst/>
            <a:gdLst>
              <a:gd name="connsiteX0" fmla="*/ 0 w 595313"/>
              <a:gd name="connsiteY0" fmla="*/ 0 h 928687"/>
              <a:gd name="connsiteX1" fmla="*/ 47625 w 595313"/>
              <a:gd name="connsiteY1" fmla="*/ 928687 h 928687"/>
              <a:gd name="connsiteX2" fmla="*/ 595313 w 595313"/>
              <a:gd name="connsiteY2" fmla="*/ 481012 h 92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5313" h="928687">
                <a:moveTo>
                  <a:pt x="0" y="0"/>
                </a:moveTo>
                <a:lnTo>
                  <a:pt x="47625" y="928687"/>
                </a:lnTo>
                <a:lnTo>
                  <a:pt x="595313" y="481012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95838" y="4355306"/>
            <a:ext cx="1071562" cy="371475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54581" y="4363690"/>
            <a:ext cx="974626" cy="311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1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Starch granules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1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(stained purple)</a:t>
            </a:r>
            <a:endParaRPr lang="en-US" sz="1011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124825" y="4460527"/>
            <a:ext cx="631031" cy="249585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40719" y="4455765"/>
            <a:ext cx="370294" cy="15555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25 </a:t>
            </a:r>
            <a:r>
              <a:rPr lang="en-US" sz="1011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µ</a:t>
            </a:r>
            <a:r>
              <a:rPr lang="en-US" sz="101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</a:p>
        </p:txBody>
      </p:sp>
      <p:sp>
        <p:nvSpPr>
          <p:cNvPr id="35" name="Freeform 34"/>
          <p:cNvSpPr/>
          <p:nvPr/>
        </p:nvSpPr>
        <p:spPr>
          <a:xfrm>
            <a:off x="8158163" y="4648200"/>
            <a:ext cx="552450" cy="0"/>
          </a:xfrm>
          <a:custGeom>
            <a:avLst/>
            <a:gdLst>
              <a:gd name="connsiteX0" fmla="*/ 0 w 552450"/>
              <a:gd name="connsiteY0" fmla="*/ 0 h 0"/>
              <a:gd name="connsiteX1" fmla="*/ 552450 w 5524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2450">
                <a:moveTo>
                  <a:pt x="0" y="0"/>
                </a:moveTo>
                <a:lnTo>
                  <a:pt x="55245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83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Collenchyma Functions Primarily in </a:t>
            </a:r>
            <a:br>
              <a:rPr lang="en-US" altLang="en-US" dirty="0" smtClean="0"/>
            </a:br>
            <a:r>
              <a:rPr lang="en-US" altLang="en-US" dirty="0" smtClean="0"/>
              <a:t>Shoot Support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4608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Collenchyma</a:t>
            </a:r>
            <a:r>
              <a:rPr lang="en-US" altLang="en-US" dirty="0" smtClean="0"/>
              <a:t> is a simple tissue</a:t>
            </a:r>
          </a:p>
          <a:p>
            <a:r>
              <a:rPr lang="en-US" altLang="en-US" dirty="0" smtClean="0"/>
              <a:t>Collenchyma cells have unevenly thickened primary cell walls and provide flexible structural support to actively growing parts of the plant</a:t>
            </a:r>
          </a:p>
          <a:p>
            <a:r>
              <a:rPr lang="en-US" altLang="en-US" dirty="0" smtClean="0"/>
              <a:t>Collenchyma is often found just under the epidermis of stems, especially outside vascular bundles</a:t>
            </a:r>
          </a:p>
        </p:txBody>
      </p:sp>
    </p:spTree>
    <p:extLst>
      <p:ext uri="{BB962C8B-B14F-4D97-AF65-F5344CB8AC3E}">
        <p14:creationId xmlns:p14="http://schemas.microsoft.com/office/powerpoint/2010/main" val="382399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3"/>
          <a:stretch>
            <a:fillRect/>
          </a:stretch>
        </p:blipFill>
        <p:spPr>
          <a:xfrm>
            <a:off x="298704" y="2383536"/>
            <a:ext cx="8546592" cy="209092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34.12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© 2017 Pearson Education, Ltd.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979" y="2394648"/>
            <a:ext cx="2265044" cy="17697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(a) </a:t>
            </a:r>
            <a:r>
              <a:rPr lang="en-US" sz="11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Cross section of celery stalk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84779" y="2413698"/>
            <a:ext cx="2314736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" b="1" dirty="0" smtClean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(b)</a:t>
            </a:r>
            <a:r>
              <a:rPr lang="en-US" sz="11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Close-up of “string,” in cross</a:t>
            </a:r>
          </a:p>
          <a:p>
            <a:pPr eaLnBrk="0" fontAlgn="auto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section</a:t>
            </a:r>
            <a:endParaRPr lang="en-US" sz="11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2279" y="2394648"/>
            <a:ext cx="2749151" cy="17697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(c)</a:t>
            </a:r>
            <a:r>
              <a:rPr lang="en-US" sz="11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Collenchyma cells, in cross section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04454" y="3034411"/>
            <a:ext cx="471283" cy="1461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One cell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02867" y="3205861"/>
            <a:ext cx="620363" cy="1461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Cytoplasm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02867" y="3378899"/>
            <a:ext cx="485710" cy="1461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="1">
                <a:solidFill>
                  <a:srgbClr val="000000"/>
                </a:solidFill>
                <a:latin typeface="Arial"/>
                <a:ea typeface="ＭＳ Ｐゴシック" charset="0"/>
              </a:rPr>
              <a:t>Cell wall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0429" y="4136136"/>
            <a:ext cx="488916" cy="1461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100 </a:t>
            </a:r>
            <a:r>
              <a:rPr lang="en-US" sz="95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µ</a:t>
            </a:r>
            <a:r>
              <a:rPr lang="en-US" sz="950" b="1" dirty="0" smtClean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m</a:t>
            </a:r>
            <a:endParaRPr lang="en-US" sz="950" b="1" dirty="0">
              <a:solidFill>
                <a:srgbClr val="000000"/>
              </a:solidFill>
              <a:latin typeface="Arial Black" pitchFamily="34" charset="0"/>
              <a:ea typeface="ＭＳ Ｐゴシック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5319713" y="4312444"/>
            <a:ext cx="233362" cy="0"/>
          </a:xfrm>
          <a:custGeom>
            <a:avLst/>
            <a:gdLst>
              <a:gd name="connsiteX0" fmla="*/ 0 w 233362"/>
              <a:gd name="connsiteY0" fmla="*/ 0 h 0"/>
              <a:gd name="connsiteX1" fmla="*/ 233362 w 23336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3362">
                <a:moveTo>
                  <a:pt x="0" y="0"/>
                </a:moveTo>
                <a:lnTo>
                  <a:pt x="233362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72375" y="4139311"/>
            <a:ext cx="464344" cy="225520"/>
          </a:xfrm>
          <a:prstGeom prst="rect">
            <a:avLst/>
          </a:prstGeom>
          <a:solidFill>
            <a:schemeClr val="tx1">
              <a:alpha val="40000"/>
            </a:schemeClr>
          </a:solidFill>
          <a:ln w="1270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02792" y="4139311"/>
            <a:ext cx="407163" cy="1461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="1" dirty="0">
                <a:solidFill>
                  <a:srgbClr val="FFFFFF"/>
                </a:solidFill>
                <a:latin typeface="Arial Black" pitchFamily="34" charset="0"/>
                <a:ea typeface="ＭＳ Ｐゴシック" charset="0"/>
              </a:rPr>
              <a:t>10 </a:t>
            </a:r>
            <a:r>
              <a:rPr lang="en-US" sz="950" b="1" dirty="0" smtClean="0">
                <a:solidFill>
                  <a:srgbClr val="FFFFFF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µ</a:t>
            </a:r>
            <a:r>
              <a:rPr lang="en-US" sz="950" b="1" dirty="0" smtClean="0">
                <a:solidFill>
                  <a:srgbClr val="FFFFFF"/>
                </a:solidFill>
                <a:latin typeface="Arial Black" pitchFamily="34" charset="0"/>
                <a:ea typeface="ＭＳ Ｐゴシック" charset="0"/>
              </a:rPr>
              <a:t>m</a:t>
            </a:r>
            <a:endParaRPr lang="en-US" sz="950" b="1" dirty="0">
              <a:solidFill>
                <a:srgbClr val="FFFFFF"/>
              </a:solidFill>
              <a:latin typeface="Arial Black" pitchFamily="34" charset="0"/>
              <a:ea typeface="ＭＳ Ｐゴシック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7693819" y="4314825"/>
            <a:ext cx="252412" cy="0"/>
          </a:xfrm>
          <a:custGeom>
            <a:avLst/>
            <a:gdLst>
              <a:gd name="connsiteX0" fmla="*/ 0 w 252412"/>
              <a:gd name="connsiteY0" fmla="*/ 0 h 0"/>
              <a:gd name="connsiteX1" fmla="*/ 252412 w 2524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>
                <a:moveTo>
                  <a:pt x="0" y="0"/>
                </a:moveTo>
                <a:lnTo>
                  <a:pt x="252412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7743825" y="3105150"/>
            <a:ext cx="433388" cy="0"/>
          </a:xfrm>
          <a:custGeom>
            <a:avLst/>
            <a:gdLst>
              <a:gd name="connsiteX0" fmla="*/ 0 w 433388"/>
              <a:gd name="connsiteY0" fmla="*/ 0 h 0"/>
              <a:gd name="connsiteX1" fmla="*/ 433388 w 43338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3388">
                <a:moveTo>
                  <a:pt x="0" y="0"/>
                </a:moveTo>
                <a:lnTo>
                  <a:pt x="433388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7579519" y="3207544"/>
            <a:ext cx="602456" cy="47625"/>
          </a:xfrm>
          <a:custGeom>
            <a:avLst/>
            <a:gdLst>
              <a:gd name="connsiteX0" fmla="*/ 0 w 602456"/>
              <a:gd name="connsiteY0" fmla="*/ 0 h 47625"/>
              <a:gd name="connsiteX1" fmla="*/ 602456 w 602456"/>
              <a:gd name="connsiteY1" fmla="*/ 47625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2456" h="47625">
                <a:moveTo>
                  <a:pt x="0" y="0"/>
                </a:moveTo>
                <a:lnTo>
                  <a:pt x="602456" y="47625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7562850" y="3362325"/>
            <a:ext cx="614363" cy="64294"/>
          </a:xfrm>
          <a:custGeom>
            <a:avLst/>
            <a:gdLst>
              <a:gd name="connsiteX0" fmla="*/ 0 w 614363"/>
              <a:gd name="connsiteY0" fmla="*/ 0 h 64294"/>
              <a:gd name="connsiteX1" fmla="*/ 614363 w 614363"/>
              <a:gd name="connsiteY1" fmla="*/ 64294 h 6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4363" h="64294">
                <a:moveTo>
                  <a:pt x="0" y="0"/>
                </a:moveTo>
                <a:lnTo>
                  <a:pt x="614363" y="64294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7748587" y="3105150"/>
            <a:ext cx="433388" cy="0"/>
          </a:xfrm>
          <a:custGeom>
            <a:avLst/>
            <a:gdLst>
              <a:gd name="connsiteX0" fmla="*/ 0 w 433388"/>
              <a:gd name="connsiteY0" fmla="*/ 0 h 0"/>
              <a:gd name="connsiteX1" fmla="*/ 433388 w 43338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3388">
                <a:moveTo>
                  <a:pt x="0" y="0"/>
                </a:moveTo>
                <a:lnTo>
                  <a:pt x="433388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7584281" y="3207544"/>
            <a:ext cx="602456" cy="47625"/>
          </a:xfrm>
          <a:custGeom>
            <a:avLst/>
            <a:gdLst>
              <a:gd name="connsiteX0" fmla="*/ 0 w 602456"/>
              <a:gd name="connsiteY0" fmla="*/ 0 h 47625"/>
              <a:gd name="connsiteX1" fmla="*/ 602456 w 602456"/>
              <a:gd name="connsiteY1" fmla="*/ 47625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2456" h="47625">
                <a:moveTo>
                  <a:pt x="0" y="0"/>
                </a:moveTo>
                <a:lnTo>
                  <a:pt x="602456" y="4762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7567612" y="3362325"/>
            <a:ext cx="614363" cy="64294"/>
          </a:xfrm>
          <a:custGeom>
            <a:avLst/>
            <a:gdLst>
              <a:gd name="connsiteX0" fmla="*/ 0 w 614363"/>
              <a:gd name="connsiteY0" fmla="*/ 0 h 64294"/>
              <a:gd name="connsiteX1" fmla="*/ 614363 w 614363"/>
              <a:gd name="connsiteY1" fmla="*/ 64294 h 6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4363" h="64294">
                <a:moveTo>
                  <a:pt x="0" y="0"/>
                </a:moveTo>
                <a:lnTo>
                  <a:pt x="614363" y="64294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20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Sclerenchyma: Two Types of Specialized Support Cells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cells of sclerenchyma tissue have a thin primary cell wall and a thick, rigid secondary cell wall</a:t>
            </a:r>
          </a:p>
          <a:p>
            <a:pPr lvl="1"/>
            <a:r>
              <a:rPr lang="en-US" altLang="en-US" dirty="0" smtClean="0"/>
              <a:t>The secondary cell wall contains tough, rigid </a:t>
            </a:r>
            <a:r>
              <a:rPr lang="en-US" altLang="en-US" b="1" dirty="0" smtClean="0"/>
              <a:t>lignin</a:t>
            </a:r>
            <a:r>
              <a:rPr lang="en-US" altLang="en-US" dirty="0" smtClean="0"/>
              <a:t> as well as </a:t>
            </a:r>
            <a:r>
              <a:rPr lang="en-US" altLang="en-US" b="1" dirty="0" smtClean="0"/>
              <a:t>cellulose</a:t>
            </a:r>
          </a:p>
          <a:p>
            <a:r>
              <a:rPr lang="en-US" altLang="en-US" b="1" dirty="0" smtClean="0"/>
              <a:t>Sclerenchyma</a:t>
            </a:r>
            <a:r>
              <a:rPr lang="en-US" altLang="en-US" dirty="0" smtClean="0"/>
              <a:t> is a complex tissue with two types </a:t>
            </a:r>
            <a:br>
              <a:rPr lang="en-US" altLang="en-US" dirty="0" smtClean="0"/>
            </a:br>
            <a:r>
              <a:rPr lang="en-US" altLang="en-US" dirty="0" smtClean="0"/>
              <a:t>of cells:</a:t>
            </a:r>
          </a:p>
          <a:p>
            <a:pPr marL="946150" lvl="1" indent="-514350">
              <a:buFont typeface="+mj-lt"/>
              <a:buAutoNum type="arabicPeriod"/>
            </a:pPr>
            <a:r>
              <a:rPr lang="en-US" dirty="0"/>
              <a:t>​</a:t>
            </a:r>
            <a:r>
              <a:rPr lang="en-US" altLang="en-US" b="1" dirty="0" smtClean="0"/>
              <a:t>Fibers</a:t>
            </a:r>
            <a:r>
              <a:rPr lang="en-US" altLang="en-US" dirty="0" smtClean="0"/>
              <a:t> are elongated </a:t>
            </a:r>
          </a:p>
          <a:p>
            <a:pPr marL="946150" lvl="1" indent="-514350">
              <a:buFont typeface="+mj-lt"/>
              <a:buAutoNum type="arabicPeriod"/>
            </a:pPr>
            <a:r>
              <a:rPr lang="en-US" dirty="0"/>
              <a:t>​</a:t>
            </a:r>
            <a:r>
              <a:rPr lang="en-US" altLang="en-US" b="1" dirty="0" err="1" smtClean="0"/>
              <a:t>Sclereids</a:t>
            </a:r>
            <a:r>
              <a:rPr lang="en-US" altLang="en-US" dirty="0" smtClean="0"/>
              <a:t> are short, with variable shapes, and function in protection</a:t>
            </a:r>
          </a:p>
        </p:txBody>
      </p:sp>
    </p:spTree>
    <p:extLst>
      <p:ext uri="{BB962C8B-B14F-4D97-AF65-F5344CB8AC3E}">
        <p14:creationId xmlns:p14="http://schemas.microsoft.com/office/powerpoint/2010/main" val="21067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>
            <a:fillRect/>
          </a:stretch>
        </p:blipFill>
        <p:spPr>
          <a:xfrm>
            <a:off x="1252728" y="1219200"/>
            <a:ext cx="6638544" cy="44196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34.13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© 2017 Pearson Education, Ltd.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83208" y="1207236"/>
            <a:ext cx="11028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(a) 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Fibers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134483" y="1207236"/>
            <a:ext cx="14234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(b)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Sclereids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90750" y="5120742"/>
            <a:ext cx="704850" cy="384708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04888" y="5133442"/>
            <a:ext cx="654812" cy="378358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253488" y="5120742"/>
            <a:ext cx="5866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20 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µ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7130288" y="5127092"/>
            <a:ext cx="5866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50 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µ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</a:p>
        </p:txBody>
      </p:sp>
      <p:sp>
        <p:nvSpPr>
          <p:cNvPr id="15" name="Freeform 14"/>
          <p:cNvSpPr/>
          <p:nvPr/>
        </p:nvSpPr>
        <p:spPr>
          <a:xfrm>
            <a:off x="2343150" y="5416550"/>
            <a:ext cx="400050" cy="0"/>
          </a:xfrm>
          <a:custGeom>
            <a:avLst/>
            <a:gdLst>
              <a:gd name="connsiteX0" fmla="*/ 0 w 400050"/>
              <a:gd name="connsiteY0" fmla="*/ 0 h 0"/>
              <a:gd name="connsiteX1" fmla="*/ 400050 w 4000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noFill/>
          <a:ln w="635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200900" y="5422900"/>
            <a:ext cx="431800" cy="0"/>
          </a:xfrm>
          <a:custGeom>
            <a:avLst/>
            <a:gdLst>
              <a:gd name="connsiteX0" fmla="*/ 0 w 431800"/>
              <a:gd name="connsiteY0" fmla="*/ 0 h 0"/>
              <a:gd name="connsiteX1" fmla="*/ 431800 w 4318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1800">
                <a:moveTo>
                  <a:pt x="0" y="0"/>
                </a:moveTo>
                <a:lnTo>
                  <a:pt x="431800" y="0"/>
                </a:lnTo>
              </a:path>
            </a:pathLst>
          </a:custGeom>
          <a:noFill/>
          <a:ln w="635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1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Ground Tissue System</a:t>
            </a:r>
          </a:p>
        </p:txBody>
      </p:sp>
      <p:sp>
        <p:nvSpPr>
          <p:cNvPr id="48132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/>
              <a:t>Schlerenchyma</a:t>
            </a:r>
            <a:r>
              <a:rPr lang="en-US" altLang="en-US" dirty="0" smtClean="0"/>
              <a:t> and collenchyma cells differ</a:t>
            </a:r>
          </a:p>
          <a:p>
            <a:pPr lvl="1"/>
            <a:r>
              <a:rPr lang="en-US" altLang="en-US" dirty="0" smtClean="0"/>
              <a:t>Collenchyma cells have expandable primary cell walls and support growing tissue in stems</a:t>
            </a:r>
          </a:p>
          <a:p>
            <a:pPr lvl="1"/>
            <a:r>
              <a:rPr lang="en-US" altLang="en-US" dirty="0" smtClean="0"/>
              <a:t>Sclerenchyma cells are dead at maturity and function to support stems and other structures after growth has ceased</a:t>
            </a:r>
          </a:p>
        </p:txBody>
      </p:sp>
    </p:spTree>
    <p:extLst>
      <p:ext uri="{BB962C8B-B14F-4D97-AF65-F5344CB8AC3E}">
        <p14:creationId xmlns:p14="http://schemas.microsoft.com/office/powerpoint/2010/main" val="1259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Plant Form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Plants use light energy to synthesize carbohydrates from carbon dioxide in the air and water from the soil</a:t>
            </a:r>
          </a:p>
          <a:p>
            <a:r>
              <a:rPr lang="en-US" altLang="en-US" smtClean="0"/>
              <a:t>Plants must also obtain nitrogen, phosphorus, potassium, magnesium, and other nutrients</a:t>
            </a:r>
          </a:p>
          <a:p>
            <a:r>
              <a:rPr lang="en-US" altLang="en-US" smtClean="0"/>
              <a:t>These key elements exist in nature primarily as ions dissolved in soil water</a:t>
            </a:r>
          </a:p>
        </p:txBody>
      </p:sp>
    </p:spTree>
    <p:extLst>
      <p:ext uri="{BB962C8B-B14F-4D97-AF65-F5344CB8AC3E}">
        <p14:creationId xmlns:p14="http://schemas.microsoft.com/office/powerpoint/2010/main" val="152484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Vascular Tissue System</a:t>
            </a:r>
          </a:p>
        </p:txBody>
      </p:sp>
      <p:sp>
        <p:nvSpPr>
          <p:cNvPr id="4915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b="1" dirty="0" smtClean="0"/>
              <a:t>vascular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tissue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system</a:t>
            </a:r>
            <a:r>
              <a:rPr lang="en-US" altLang="en-US" dirty="0" smtClean="0"/>
              <a:t> is made up of two complex tissues: </a:t>
            </a:r>
            <a:r>
              <a:rPr lang="en-US" altLang="en-US" b="1" dirty="0" smtClean="0"/>
              <a:t>xylem</a:t>
            </a:r>
            <a:r>
              <a:rPr lang="en-US" altLang="en-US" dirty="0" smtClean="0"/>
              <a:t> and </a:t>
            </a:r>
            <a:r>
              <a:rPr lang="en-US" altLang="en-US" b="1" dirty="0" smtClean="0"/>
              <a:t>phloem</a:t>
            </a:r>
          </a:p>
          <a:p>
            <a:pPr lvl="1"/>
            <a:r>
              <a:rPr lang="en-US" altLang="en-US" b="1" dirty="0" smtClean="0"/>
              <a:t>Xylem</a:t>
            </a:r>
            <a:r>
              <a:rPr lang="en-US" altLang="en-US" dirty="0" smtClean="0"/>
              <a:t> conducts water and dissolved nutrients from the root system to the shoot system</a:t>
            </a:r>
          </a:p>
          <a:p>
            <a:pPr lvl="1"/>
            <a:r>
              <a:rPr lang="en-US" altLang="en-US" b="1" dirty="0" smtClean="0"/>
              <a:t>Phloem</a:t>
            </a:r>
            <a:r>
              <a:rPr lang="en-US" altLang="en-US" dirty="0" smtClean="0"/>
              <a:t> conducts sugars, amino acids, hormones, and other substances from roots to shoots and from shoots to roots</a:t>
            </a:r>
          </a:p>
        </p:txBody>
      </p:sp>
    </p:spTree>
    <p:extLst>
      <p:ext uri="{BB962C8B-B14F-4D97-AF65-F5344CB8AC3E}">
        <p14:creationId xmlns:p14="http://schemas.microsoft.com/office/powerpoint/2010/main" val="34077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Xylem Structure</a:t>
            </a:r>
          </a:p>
        </p:txBody>
      </p:sp>
      <p:sp>
        <p:nvSpPr>
          <p:cNvPr id="5018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Xylem is a complex tissue containing water-conducting cells, parenchyma cells, and fibers</a:t>
            </a:r>
          </a:p>
          <a:p>
            <a:r>
              <a:rPr lang="en-US" altLang="en-US" dirty="0" smtClean="0"/>
              <a:t>There are two types of water-conducting cells:</a:t>
            </a:r>
          </a:p>
          <a:p>
            <a:pPr marL="946150" lvl="1" indent="-514350">
              <a:buFont typeface="+mj-lt"/>
              <a:buAutoNum type="arabicPeriod"/>
            </a:pPr>
            <a:r>
              <a:rPr lang="en-US" altLang="en-US" dirty="0" smtClean="0"/>
              <a:t>The xylem of all vascular plants contains </a:t>
            </a:r>
            <a:r>
              <a:rPr lang="en-US" altLang="en-US" b="1" dirty="0" err="1" smtClean="0"/>
              <a:t>tracheids</a:t>
            </a:r>
            <a:r>
              <a:rPr lang="en-US" altLang="en-US" dirty="0" smtClean="0"/>
              <a:t>  with </a:t>
            </a:r>
            <a:r>
              <a:rPr lang="en-US" altLang="en-US" b="1" dirty="0" smtClean="0"/>
              <a:t>pits</a:t>
            </a:r>
            <a:r>
              <a:rPr lang="en-US" altLang="en-US" dirty="0" smtClean="0"/>
              <a:t> through which water moves</a:t>
            </a:r>
          </a:p>
          <a:p>
            <a:pPr marL="946150" lvl="1" indent="-514350">
              <a:buFont typeface="+mj-lt"/>
              <a:buAutoNum type="arabicPeriod"/>
            </a:pPr>
            <a:r>
              <a:rPr lang="en-US" altLang="en-US" dirty="0" smtClean="0"/>
              <a:t>In angiosperms, xylem also contains </a:t>
            </a:r>
            <a:r>
              <a:rPr lang="en-US" altLang="en-US" b="1" dirty="0" smtClean="0"/>
              <a:t>vessel elements </a:t>
            </a:r>
            <a:r>
              <a:rPr lang="en-US" altLang="en-US" dirty="0" smtClean="0"/>
              <a:t>with </a:t>
            </a:r>
            <a:r>
              <a:rPr lang="en-US" altLang="en-US" b="1" dirty="0" smtClean="0"/>
              <a:t>perforations</a:t>
            </a:r>
            <a:r>
              <a:rPr lang="en-US" altLang="en-US" dirty="0" smtClean="0"/>
              <a:t> for water transport</a:t>
            </a:r>
          </a:p>
        </p:txBody>
      </p:sp>
    </p:spTree>
    <p:extLst>
      <p:ext uri="{BB962C8B-B14F-4D97-AF65-F5344CB8AC3E}">
        <p14:creationId xmlns:p14="http://schemas.microsoft.com/office/powerpoint/2010/main" val="412516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7"/>
          <a:stretch>
            <a:fillRect/>
          </a:stretch>
        </p:blipFill>
        <p:spPr>
          <a:xfrm>
            <a:off x="298704" y="1923288"/>
            <a:ext cx="8546592" cy="301142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34.14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4844" y="1931205"/>
            <a:ext cx="2011769" cy="3203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41" b="1" dirty="0" smtClean="0">
                <a:solidFill>
                  <a:srgbClr val="000000"/>
                </a:solidFill>
                <a:latin typeface="Arial Black" pitchFamily="34" charset="0"/>
              </a:rPr>
              <a:t>(a) </a:t>
            </a:r>
            <a:r>
              <a:rPr lang="en-US" sz="1041" b="1" dirty="0" err="1" smtClean="0">
                <a:solidFill>
                  <a:srgbClr val="000000"/>
                </a:solidFill>
                <a:latin typeface="Arial"/>
              </a:rPr>
              <a:t>Tracheids</a:t>
            </a:r>
            <a:r>
              <a:rPr lang="en-US" sz="1041" b="1" dirty="0" smtClean="0">
                <a:solidFill>
                  <a:srgbClr val="000000"/>
                </a:solidFill>
                <a:latin typeface="Arial"/>
              </a:rPr>
              <a:t> are long, tapered,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41" b="1" dirty="0" smtClean="0">
                <a:solidFill>
                  <a:srgbClr val="000000"/>
                </a:solidFill>
                <a:latin typeface="Arial"/>
              </a:rPr>
              <a:t>and have pits.</a:t>
            </a:r>
            <a:endParaRPr lang="en-US" sz="1041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3144" y="1931205"/>
            <a:ext cx="2486258" cy="3203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41" b="1" dirty="0" smtClean="0">
                <a:solidFill>
                  <a:srgbClr val="000000"/>
                </a:solidFill>
                <a:latin typeface="Arial Black" pitchFamily="34" charset="0"/>
              </a:rPr>
              <a:t>(b) </a:t>
            </a:r>
            <a:r>
              <a:rPr lang="en-US" sz="1041" b="1" dirty="0" smtClean="0">
                <a:solidFill>
                  <a:srgbClr val="000000"/>
                </a:solidFill>
                <a:latin typeface="Arial"/>
              </a:rPr>
              <a:t>Vessel elements are short and wide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41" b="1" dirty="0" smtClean="0">
                <a:solidFill>
                  <a:srgbClr val="000000"/>
                </a:solidFill>
                <a:latin typeface="Arial"/>
              </a:rPr>
              <a:t>and have perforations as well as pits.</a:t>
            </a:r>
            <a:endParaRPr lang="en-US" sz="1041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2431" y="1921680"/>
            <a:ext cx="2367636" cy="3203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41" b="1" dirty="0" smtClean="0">
                <a:solidFill>
                  <a:srgbClr val="000000"/>
                </a:solidFill>
                <a:latin typeface="Arial Black" pitchFamily="34" charset="0"/>
              </a:rPr>
              <a:t>(c)</a:t>
            </a:r>
            <a:r>
              <a:rPr lang="en-US" sz="1041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41" b="1" dirty="0" err="1" smtClean="0">
                <a:solidFill>
                  <a:srgbClr val="000000"/>
                </a:solidFill>
                <a:latin typeface="Arial"/>
              </a:rPr>
              <a:t>Tracheids</a:t>
            </a:r>
            <a:r>
              <a:rPr lang="en-US" sz="1041" b="1" dirty="0" smtClean="0">
                <a:solidFill>
                  <a:srgbClr val="000000"/>
                </a:solidFill>
                <a:latin typeface="Arial"/>
              </a:rPr>
              <a:t> and vessel elements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41" b="1" dirty="0" smtClean="0">
                <a:solidFill>
                  <a:srgbClr val="000000"/>
                </a:solidFill>
                <a:latin typeface="Arial"/>
              </a:rPr>
              <a:t>are found together in vascular tissue.</a:t>
            </a:r>
            <a:endParaRPr lang="en-US" sz="1041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194" y="2759880"/>
            <a:ext cx="197170" cy="1293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41" b="1">
                <a:solidFill>
                  <a:srgbClr val="000000"/>
                </a:solidFill>
                <a:latin typeface="Arial"/>
              </a:rPr>
              <a:t>Pits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28869" y="2699555"/>
            <a:ext cx="631583" cy="1293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41" b="1" dirty="0">
                <a:solidFill>
                  <a:srgbClr val="000000"/>
                </a:solidFill>
                <a:latin typeface="Arial"/>
              </a:rPr>
              <a:t>Perforations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194" y="3661580"/>
            <a:ext cx="197170" cy="1293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41" b="1">
                <a:solidFill>
                  <a:srgbClr val="000000"/>
                </a:solidFill>
                <a:latin typeface="Arial"/>
              </a:rPr>
              <a:t>Pits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79656" y="3752068"/>
            <a:ext cx="197170" cy="1293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41" b="1">
                <a:solidFill>
                  <a:srgbClr val="000000"/>
                </a:solidFill>
                <a:latin typeface="Arial"/>
              </a:rPr>
              <a:t>Pits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76381" y="4647418"/>
            <a:ext cx="307777" cy="1293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41" b="1" dirty="0">
                <a:solidFill>
                  <a:srgbClr val="000000"/>
                </a:solidFill>
                <a:latin typeface="Arial"/>
              </a:rPr>
              <a:t>25 </a:t>
            </a:r>
            <a:r>
              <a:rPr lang="en-US" sz="841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841" b="1" dirty="0">
                <a:solidFill>
                  <a:srgbClr val="000000"/>
                </a:solidFill>
                <a:latin typeface="Arial"/>
              </a:rPr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9156" y="4634718"/>
            <a:ext cx="307777" cy="1293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41" b="1" dirty="0">
                <a:solidFill>
                  <a:srgbClr val="000000"/>
                </a:solidFill>
                <a:latin typeface="Arial"/>
              </a:rPr>
              <a:t>50 </a:t>
            </a:r>
            <a:r>
              <a:rPr lang="en-US" sz="841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841" b="1" dirty="0">
                <a:solidFill>
                  <a:srgbClr val="000000"/>
                </a:solidFill>
                <a:latin typeface="Arial"/>
              </a:rPr>
              <a:t>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26094" y="4634718"/>
            <a:ext cx="367088" cy="1293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41" b="1" dirty="0">
                <a:solidFill>
                  <a:srgbClr val="FFFFFF"/>
                </a:solidFill>
                <a:latin typeface="Arial"/>
              </a:rPr>
              <a:t>100 </a:t>
            </a:r>
            <a:r>
              <a:rPr lang="en-US" sz="841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841" b="1" dirty="0">
                <a:solidFill>
                  <a:srgbClr val="FFFFFF"/>
                </a:solidFill>
                <a:latin typeface="Arial"/>
              </a:rPr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75394" y="4528355"/>
            <a:ext cx="506549" cy="1293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41" b="1">
                <a:solidFill>
                  <a:srgbClr val="FFFFFF"/>
                </a:solidFill>
                <a:latin typeface="Arial"/>
              </a:rPr>
              <a:t>Tracheids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07244" y="4518830"/>
            <a:ext cx="464871" cy="25878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41" b="1" dirty="0" smtClean="0">
                <a:solidFill>
                  <a:srgbClr val="FFFFFF"/>
                </a:solidFill>
                <a:latin typeface="Arial"/>
              </a:rPr>
              <a:t>Vessel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41" b="1" dirty="0" smtClean="0">
                <a:solidFill>
                  <a:srgbClr val="FFFFFF"/>
                </a:solidFill>
                <a:latin typeface="Arial"/>
              </a:rPr>
              <a:t>elements</a:t>
            </a:r>
            <a:endParaRPr lang="en-US" sz="841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557213" y="2759869"/>
            <a:ext cx="214312" cy="135731"/>
          </a:xfrm>
          <a:custGeom>
            <a:avLst/>
            <a:gdLst>
              <a:gd name="connsiteX0" fmla="*/ 214312 w 214312"/>
              <a:gd name="connsiteY0" fmla="*/ 0 h 135731"/>
              <a:gd name="connsiteX1" fmla="*/ 0 w 214312"/>
              <a:gd name="connsiteY1" fmla="*/ 80962 h 135731"/>
              <a:gd name="connsiteX2" fmla="*/ 209550 w 214312"/>
              <a:gd name="connsiteY2" fmla="*/ 135731 h 13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312" h="135731">
                <a:moveTo>
                  <a:pt x="214312" y="0"/>
                </a:moveTo>
                <a:lnTo>
                  <a:pt x="0" y="80962"/>
                </a:lnTo>
                <a:lnTo>
                  <a:pt x="209550" y="135731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64356" y="3664744"/>
            <a:ext cx="216694" cy="126206"/>
          </a:xfrm>
          <a:custGeom>
            <a:avLst/>
            <a:gdLst>
              <a:gd name="connsiteX0" fmla="*/ 216694 w 216694"/>
              <a:gd name="connsiteY0" fmla="*/ 0 h 126206"/>
              <a:gd name="connsiteX1" fmla="*/ 0 w 216694"/>
              <a:gd name="connsiteY1" fmla="*/ 73819 h 126206"/>
              <a:gd name="connsiteX2" fmla="*/ 164307 w 216694"/>
              <a:gd name="connsiteY2" fmla="*/ 126206 h 12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694" h="126206">
                <a:moveTo>
                  <a:pt x="216694" y="0"/>
                </a:moveTo>
                <a:lnTo>
                  <a:pt x="0" y="73819"/>
                </a:lnTo>
                <a:lnTo>
                  <a:pt x="164307" y="126206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425700" y="4813300"/>
            <a:ext cx="460375" cy="0"/>
          </a:xfrm>
          <a:custGeom>
            <a:avLst/>
            <a:gdLst>
              <a:gd name="connsiteX0" fmla="*/ 0 w 460375"/>
              <a:gd name="connsiteY0" fmla="*/ 0 h 0"/>
              <a:gd name="connsiteX1" fmla="*/ 460375 w 4603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0375">
                <a:moveTo>
                  <a:pt x="0" y="0"/>
                </a:moveTo>
                <a:lnTo>
                  <a:pt x="460375" y="0"/>
                </a:lnTo>
              </a:path>
            </a:pathLst>
          </a:custGeom>
          <a:noFill/>
          <a:ln w="4445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519738" y="4807744"/>
            <a:ext cx="559593" cy="0"/>
          </a:xfrm>
          <a:custGeom>
            <a:avLst/>
            <a:gdLst>
              <a:gd name="connsiteX0" fmla="*/ 0 w 559593"/>
              <a:gd name="connsiteY0" fmla="*/ 0 h 0"/>
              <a:gd name="connsiteX1" fmla="*/ 559593 w 55959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9593">
                <a:moveTo>
                  <a:pt x="0" y="0"/>
                </a:moveTo>
                <a:lnTo>
                  <a:pt x="559593" y="0"/>
                </a:lnTo>
              </a:path>
            </a:pathLst>
          </a:custGeom>
          <a:noFill/>
          <a:ln w="4445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588919" y="4810125"/>
            <a:ext cx="302419" cy="0"/>
          </a:xfrm>
          <a:custGeom>
            <a:avLst/>
            <a:gdLst>
              <a:gd name="connsiteX0" fmla="*/ 0 w 302419"/>
              <a:gd name="connsiteY0" fmla="*/ 0 h 0"/>
              <a:gd name="connsiteX1" fmla="*/ 302419 w 30241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419">
                <a:moveTo>
                  <a:pt x="0" y="0"/>
                </a:moveTo>
                <a:lnTo>
                  <a:pt x="302419" y="0"/>
                </a:lnTo>
              </a:path>
            </a:pathLst>
          </a:custGeom>
          <a:noFill/>
          <a:ln w="4445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576638" y="2833688"/>
            <a:ext cx="276225" cy="342900"/>
          </a:xfrm>
          <a:custGeom>
            <a:avLst/>
            <a:gdLst>
              <a:gd name="connsiteX0" fmla="*/ 157162 w 276225"/>
              <a:gd name="connsiteY0" fmla="*/ 342900 h 342900"/>
              <a:gd name="connsiteX1" fmla="*/ 0 w 276225"/>
              <a:gd name="connsiteY1" fmla="*/ 0 h 342900"/>
              <a:gd name="connsiteX2" fmla="*/ 276225 w 276225"/>
              <a:gd name="connsiteY2" fmla="*/ 290512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225" h="342900">
                <a:moveTo>
                  <a:pt x="157162" y="342900"/>
                </a:moveTo>
                <a:lnTo>
                  <a:pt x="0" y="0"/>
                </a:lnTo>
                <a:lnTo>
                  <a:pt x="276225" y="290512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505200" y="3771900"/>
            <a:ext cx="166688" cy="109538"/>
          </a:xfrm>
          <a:custGeom>
            <a:avLst/>
            <a:gdLst>
              <a:gd name="connsiteX0" fmla="*/ 133350 w 166688"/>
              <a:gd name="connsiteY0" fmla="*/ 109538 h 109538"/>
              <a:gd name="connsiteX1" fmla="*/ 0 w 166688"/>
              <a:gd name="connsiteY1" fmla="*/ 57150 h 109538"/>
              <a:gd name="connsiteX2" fmla="*/ 166688 w 166688"/>
              <a:gd name="connsiteY2" fmla="*/ 0 h 10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688" h="109538">
                <a:moveTo>
                  <a:pt x="133350" y="109538"/>
                </a:moveTo>
                <a:lnTo>
                  <a:pt x="0" y="57150"/>
                </a:lnTo>
                <a:lnTo>
                  <a:pt x="166688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7950994" y="3807619"/>
            <a:ext cx="347662" cy="695325"/>
          </a:xfrm>
          <a:custGeom>
            <a:avLst/>
            <a:gdLst>
              <a:gd name="connsiteX0" fmla="*/ 0 w 347662"/>
              <a:gd name="connsiteY0" fmla="*/ 369094 h 695325"/>
              <a:gd name="connsiteX1" fmla="*/ 347662 w 347662"/>
              <a:gd name="connsiteY1" fmla="*/ 695325 h 695325"/>
              <a:gd name="connsiteX2" fmla="*/ 154781 w 347662"/>
              <a:gd name="connsiteY2" fmla="*/ 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695325">
                <a:moveTo>
                  <a:pt x="0" y="369094"/>
                </a:moveTo>
                <a:lnTo>
                  <a:pt x="347662" y="695325"/>
                </a:lnTo>
                <a:lnTo>
                  <a:pt x="154781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7534275" y="3993356"/>
            <a:ext cx="145256" cy="495300"/>
          </a:xfrm>
          <a:custGeom>
            <a:avLst/>
            <a:gdLst>
              <a:gd name="connsiteX0" fmla="*/ 145256 w 145256"/>
              <a:gd name="connsiteY0" fmla="*/ 0 h 495300"/>
              <a:gd name="connsiteX1" fmla="*/ 0 w 145256"/>
              <a:gd name="connsiteY1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256" h="495300">
                <a:moveTo>
                  <a:pt x="145256" y="0"/>
                </a:moveTo>
                <a:lnTo>
                  <a:pt x="0" y="49530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57690" y="2759869"/>
            <a:ext cx="214312" cy="135731"/>
          </a:xfrm>
          <a:custGeom>
            <a:avLst/>
            <a:gdLst>
              <a:gd name="connsiteX0" fmla="*/ 214312 w 214312"/>
              <a:gd name="connsiteY0" fmla="*/ 0 h 135731"/>
              <a:gd name="connsiteX1" fmla="*/ 0 w 214312"/>
              <a:gd name="connsiteY1" fmla="*/ 80962 h 135731"/>
              <a:gd name="connsiteX2" fmla="*/ 209550 w 214312"/>
              <a:gd name="connsiteY2" fmla="*/ 135731 h 13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312" h="135731">
                <a:moveTo>
                  <a:pt x="214312" y="0"/>
                </a:moveTo>
                <a:lnTo>
                  <a:pt x="0" y="80962"/>
                </a:lnTo>
                <a:lnTo>
                  <a:pt x="209550" y="135731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64833" y="3664744"/>
            <a:ext cx="216694" cy="126206"/>
          </a:xfrm>
          <a:custGeom>
            <a:avLst/>
            <a:gdLst>
              <a:gd name="connsiteX0" fmla="*/ 216694 w 216694"/>
              <a:gd name="connsiteY0" fmla="*/ 0 h 126206"/>
              <a:gd name="connsiteX1" fmla="*/ 0 w 216694"/>
              <a:gd name="connsiteY1" fmla="*/ 73819 h 126206"/>
              <a:gd name="connsiteX2" fmla="*/ 164307 w 216694"/>
              <a:gd name="connsiteY2" fmla="*/ 126206 h 12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694" h="126206">
                <a:moveTo>
                  <a:pt x="216694" y="0"/>
                </a:moveTo>
                <a:lnTo>
                  <a:pt x="0" y="73819"/>
                </a:lnTo>
                <a:lnTo>
                  <a:pt x="164307" y="126206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577115" y="2833688"/>
            <a:ext cx="276225" cy="342900"/>
          </a:xfrm>
          <a:custGeom>
            <a:avLst/>
            <a:gdLst>
              <a:gd name="connsiteX0" fmla="*/ 157162 w 276225"/>
              <a:gd name="connsiteY0" fmla="*/ 342900 h 342900"/>
              <a:gd name="connsiteX1" fmla="*/ 0 w 276225"/>
              <a:gd name="connsiteY1" fmla="*/ 0 h 342900"/>
              <a:gd name="connsiteX2" fmla="*/ 276225 w 276225"/>
              <a:gd name="connsiteY2" fmla="*/ 290512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225" h="342900">
                <a:moveTo>
                  <a:pt x="157162" y="342900"/>
                </a:moveTo>
                <a:lnTo>
                  <a:pt x="0" y="0"/>
                </a:lnTo>
                <a:lnTo>
                  <a:pt x="276225" y="290512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505677" y="3771900"/>
            <a:ext cx="166688" cy="109538"/>
          </a:xfrm>
          <a:custGeom>
            <a:avLst/>
            <a:gdLst>
              <a:gd name="connsiteX0" fmla="*/ 133350 w 166688"/>
              <a:gd name="connsiteY0" fmla="*/ 109538 h 109538"/>
              <a:gd name="connsiteX1" fmla="*/ 0 w 166688"/>
              <a:gd name="connsiteY1" fmla="*/ 57150 h 109538"/>
              <a:gd name="connsiteX2" fmla="*/ 166688 w 166688"/>
              <a:gd name="connsiteY2" fmla="*/ 0 h 10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688" h="109538">
                <a:moveTo>
                  <a:pt x="133350" y="109538"/>
                </a:moveTo>
                <a:lnTo>
                  <a:pt x="0" y="57150"/>
                </a:lnTo>
                <a:lnTo>
                  <a:pt x="166688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7951471" y="3807619"/>
            <a:ext cx="347662" cy="695325"/>
          </a:xfrm>
          <a:custGeom>
            <a:avLst/>
            <a:gdLst>
              <a:gd name="connsiteX0" fmla="*/ 0 w 347662"/>
              <a:gd name="connsiteY0" fmla="*/ 369094 h 695325"/>
              <a:gd name="connsiteX1" fmla="*/ 347662 w 347662"/>
              <a:gd name="connsiteY1" fmla="*/ 695325 h 695325"/>
              <a:gd name="connsiteX2" fmla="*/ 154781 w 347662"/>
              <a:gd name="connsiteY2" fmla="*/ 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695325">
                <a:moveTo>
                  <a:pt x="0" y="369094"/>
                </a:moveTo>
                <a:lnTo>
                  <a:pt x="347662" y="695325"/>
                </a:lnTo>
                <a:lnTo>
                  <a:pt x="154781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7534752" y="3993356"/>
            <a:ext cx="145256" cy="495300"/>
          </a:xfrm>
          <a:custGeom>
            <a:avLst/>
            <a:gdLst>
              <a:gd name="connsiteX0" fmla="*/ 145256 w 145256"/>
              <a:gd name="connsiteY0" fmla="*/ 0 h 495300"/>
              <a:gd name="connsiteX1" fmla="*/ 0 w 145256"/>
              <a:gd name="connsiteY1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256" h="495300">
                <a:moveTo>
                  <a:pt x="145256" y="0"/>
                </a:moveTo>
                <a:lnTo>
                  <a:pt x="0" y="49530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33" name="Footer Placeholder 3"/>
          <p:cNvSpPr txBox="1">
            <a:spLocks/>
          </p:cNvSpPr>
          <p:nvPr/>
        </p:nvSpPr>
        <p:spPr>
          <a:xfrm>
            <a:off x="65964" y="6578980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</a:rPr>
              <a:t>© 2017 </a:t>
            </a:r>
            <a:r>
              <a:rPr lang="en-US" sz="900" dirty="0" smtClean="0">
                <a:solidFill>
                  <a:srgbClr val="000000"/>
                </a:solidFill>
              </a:rPr>
              <a:t>Pearson Education, Ltd.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8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Phloem Structure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Phloem is a complex tissue containing two types of specialized cells:</a:t>
            </a:r>
          </a:p>
          <a:p>
            <a:pPr marL="946150" lvl="1" indent="-514350">
              <a:buFont typeface="+mj-lt"/>
              <a:buAutoNum type="arabicPeriod"/>
            </a:pPr>
            <a:r>
              <a:rPr lang="en-US" dirty="0"/>
              <a:t>​</a:t>
            </a:r>
            <a:r>
              <a:rPr lang="en-US" altLang="en-US" b="1" dirty="0" smtClean="0"/>
              <a:t>Sieve-tube elements </a:t>
            </a:r>
            <a:r>
              <a:rPr lang="en-US" altLang="en-US" dirty="0" smtClean="0"/>
              <a:t>are long, thin cells with perforated ends called </a:t>
            </a:r>
            <a:r>
              <a:rPr lang="en-US" altLang="en-US" b="1" dirty="0" smtClean="0"/>
              <a:t>sieve plates </a:t>
            </a:r>
          </a:p>
          <a:p>
            <a:pPr marL="946150" lvl="1" indent="-514350">
              <a:buFont typeface="+mj-lt"/>
              <a:buAutoNum type="arabicPeriod"/>
            </a:pPr>
            <a:r>
              <a:rPr lang="en-US" dirty="0"/>
              <a:t>​</a:t>
            </a:r>
            <a:r>
              <a:rPr lang="en-US" altLang="en-US" b="1" dirty="0" smtClean="0"/>
              <a:t>Companion cells </a:t>
            </a:r>
            <a:r>
              <a:rPr lang="en-US" altLang="en-US" dirty="0" smtClean="0"/>
              <a:t>maintain the cytoplasm and plasma membrane of sieve-tube elements</a:t>
            </a:r>
          </a:p>
          <a:p>
            <a:r>
              <a:rPr lang="en-US" altLang="en-US" dirty="0" smtClean="0"/>
              <a:t>Sieve-tube elements lack nuclei and are directly connected to adjacent companion cells by </a:t>
            </a:r>
            <a:r>
              <a:rPr lang="en-US" altLang="en-US" dirty="0" err="1" smtClean="0"/>
              <a:t>plasmodesmata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80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"/>
          <a:stretch>
            <a:fillRect/>
          </a:stretch>
        </p:blipFill>
        <p:spPr>
          <a:xfrm>
            <a:off x="298704" y="1027176"/>
            <a:ext cx="8546592" cy="480364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34.15</a:t>
            </a:r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08230" y="1038560"/>
            <a:ext cx="89287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300" b="1" dirty="0" smtClean="0">
                <a:solidFill>
                  <a:srgbClr val="000000"/>
                </a:solidFill>
                <a:latin typeface="Arial"/>
              </a:rPr>
              <a:t>Sieve-tube</a:t>
            </a:r>
          </a:p>
          <a:p>
            <a:pPr algn="ctr" eaLnBrk="0" hangingPunct="0"/>
            <a:r>
              <a:rPr lang="en-US" sz="1300" b="1" dirty="0" smtClean="0">
                <a:solidFill>
                  <a:srgbClr val="000000"/>
                </a:solidFill>
                <a:latin typeface="Arial"/>
              </a:rPr>
              <a:t>element</a:t>
            </a:r>
          </a:p>
          <a:p>
            <a:pPr algn="ctr" eaLnBrk="0" hangingPunct="0"/>
            <a:r>
              <a:rPr lang="en-US" sz="1300" b="1" dirty="0" smtClean="0">
                <a:solidFill>
                  <a:srgbClr val="404040"/>
                </a:solidFill>
                <a:latin typeface="Arial"/>
              </a:rPr>
              <a:t>(few</a:t>
            </a:r>
          </a:p>
          <a:p>
            <a:pPr algn="ctr" eaLnBrk="0" hangingPunct="0"/>
            <a:r>
              <a:rPr lang="en-US" sz="1300" b="1" dirty="0" smtClean="0">
                <a:solidFill>
                  <a:srgbClr val="404040"/>
                </a:solidFill>
                <a:latin typeface="Arial"/>
              </a:rPr>
              <a:t>organelles)</a:t>
            </a:r>
            <a:endParaRPr lang="en-US" sz="1300" b="1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297785" y="1029688"/>
            <a:ext cx="985847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300" b="1" dirty="0" smtClean="0">
                <a:solidFill>
                  <a:srgbClr val="000000"/>
                </a:solidFill>
                <a:latin typeface="Arial"/>
              </a:rPr>
              <a:t>Companion</a:t>
            </a:r>
          </a:p>
          <a:p>
            <a:pPr algn="ctr" eaLnBrk="0" hangingPunct="0"/>
            <a:r>
              <a:rPr lang="en-US" sz="1300" b="1" dirty="0" smtClean="0">
                <a:solidFill>
                  <a:srgbClr val="000000"/>
                </a:solidFill>
                <a:latin typeface="Arial"/>
              </a:rPr>
              <a:t>cell</a:t>
            </a:r>
          </a:p>
          <a:p>
            <a:pPr algn="ctr" eaLnBrk="0" hangingPunct="0"/>
            <a:r>
              <a:rPr lang="en-US" sz="1300" b="1" dirty="0" smtClean="0">
                <a:solidFill>
                  <a:srgbClr val="404040"/>
                </a:solidFill>
                <a:latin typeface="Arial"/>
              </a:rPr>
              <a:t>(many</a:t>
            </a:r>
          </a:p>
          <a:p>
            <a:pPr algn="ctr" eaLnBrk="0" hangingPunct="0"/>
            <a:r>
              <a:rPr lang="en-US" sz="1300" b="1" dirty="0" smtClean="0">
                <a:solidFill>
                  <a:srgbClr val="404040"/>
                </a:solidFill>
                <a:latin typeface="Arial"/>
              </a:rPr>
              <a:t> organelles) </a:t>
            </a:r>
            <a:endParaRPr lang="en-US" sz="1300" b="1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3098" y="3502361"/>
            <a:ext cx="4360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300" b="1" dirty="0" smtClean="0">
                <a:solidFill>
                  <a:srgbClr val="000000"/>
                </a:solidFill>
                <a:latin typeface="Arial"/>
              </a:rPr>
              <a:t>Sieve</a:t>
            </a:r>
          </a:p>
          <a:p>
            <a:pPr algn="ctr" eaLnBrk="0" hangingPunct="0"/>
            <a:r>
              <a:rPr lang="en-US" sz="1300" b="1" dirty="0" smtClean="0">
                <a:solidFill>
                  <a:srgbClr val="000000"/>
                </a:solidFill>
                <a:latin typeface="Arial"/>
              </a:rPr>
              <a:t>plate</a:t>
            </a:r>
            <a:endParaRPr lang="en-US" sz="13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5663886" y="3530936"/>
            <a:ext cx="9201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300" b="1" dirty="0" smtClean="0">
                <a:solidFill>
                  <a:srgbClr val="000000"/>
                </a:solidFill>
                <a:latin typeface="Arial"/>
              </a:rPr>
              <a:t>Companion</a:t>
            </a:r>
          </a:p>
          <a:p>
            <a:pPr algn="ctr" eaLnBrk="0" hangingPunct="0"/>
            <a:r>
              <a:rPr lang="en-US" sz="1300" b="1" dirty="0" smtClean="0">
                <a:solidFill>
                  <a:srgbClr val="000000"/>
                </a:solidFill>
                <a:latin typeface="Arial"/>
              </a:rPr>
              <a:t>cell</a:t>
            </a:r>
            <a:endParaRPr lang="en-US" sz="13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779898" y="4188161"/>
            <a:ext cx="8736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300" b="1" dirty="0">
                <a:solidFill>
                  <a:srgbClr val="FFFFFF"/>
                </a:solidFill>
                <a:latin typeface="Arial"/>
              </a:rPr>
              <a:t>Sieve plate</a:t>
            </a: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5814698" y="5302586"/>
            <a:ext cx="47609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300" b="1" dirty="0" smtClean="0">
                <a:solidFill>
                  <a:srgbClr val="000000"/>
                </a:solidFill>
                <a:latin typeface="Arial"/>
              </a:rPr>
              <a:t>25 </a:t>
            </a:r>
            <a:r>
              <a:rPr lang="en-US" sz="1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1300" b="1" dirty="0" smtClean="0">
                <a:solidFill>
                  <a:srgbClr val="000000"/>
                </a:solidFill>
                <a:latin typeface="Arial"/>
              </a:rPr>
              <a:t>m</a:t>
            </a:r>
            <a:endParaRPr lang="en-US" sz="13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7173598" y="5023186"/>
            <a:ext cx="9201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300" b="1" dirty="0" smtClean="0">
                <a:solidFill>
                  <a:srgbClr val="000000"/>
                </a:solidFill>
                <a:latin typeface="Arial"/>
              </a:rPr>
              <a:t>Companion</a:t>
            </a:r>
          </a:p>
          <a:p>
            <a:pPr algn="ctr" eaLnBrk="0" hangingPunct="0"/>
            <a:r>
              <a:rPr lang="en-US" sz="1300" b="1" dirty="0" smtClean="0">
                <a:solidFill>
                  <a:srgbClr val="000000"/>
                </a:solidFill>
                <a:latin typeface="Arial"/>
              </a:rPr>
              <a:t>cell</a:t>
            </a:r>
            <a:endParaRPr lang="en-US" sz="13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711994" y="1845469"/>
            <a:ext cx="0" cy="288131"/>
          </a:xfrm>
          <a:custGeom>
            <a:avLst/>
            <a:gdLst>
              <a:gd name="connsiteX0" fmla="*/ 0 w 0"/>
              <a:gd name="connsiteY0" fmla="*/ 0 h 288131"/>
              <a:gd name="connsiteX1" fmla="*/ 0 w 0"/>
              <a:gd name="connsiteY1" fmla="*/ 288131 h 28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88131">
                <a:moveTo>
                  <a:pt x="0" y="0"/>
                </a:moveTo>
                <a:lnTo>
                  <a:pt x="0" y="288131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512094" y="1843088"/>
            <a:ext cx="0" cy="288131"/>
          </a:xfrm>
          <a:custGeom>
            <a:avLst/>
            <a:gdLst>
              <a:gd name="connsiteX0" fmla="*/ 0 w 0"/>
              <a:gd name="connsiteY0" fmla="*/ 0 h 288131"/>
              <a:gd name="connsiteX1" fmla="*/ 0 w 0"/>
              <a:gd name="connsiteY1" fmla="*/ 288131 h 28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88131">
                <a:moveTo>
                  <a:pt x="0" y="0"/>
                </a:moveTo>
                <a:lnTo>
                  <a:pt x="0" y="288131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857250" y="3026569"/>
            <a:ext cx="0" cy="507206"/>
          </a:xfrm>
          <a:custGeom>
            <a:avLst/>
            <a:gdLst>
              <a:gd name="connsiteX0" fmla="*/ 0 w 0"/>
              <a:gd name="connsiteY0" fmla="*/ 0 h 507206"/>
              <a:gd name="connsiteX1" fmla="*/ 0 w 0"/>
              <a:gd name="connsiteY1" fmla="*/ 507206 h 50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07206">
                <a:moveTo>
                  <a:pt x="0" y="0"/>
                </a:moveTo>
                <a:lnTo>
                  <a:pt x="0" y="507206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122194" y="3269456"/>
            <a:ext cx="0" cy="285750"/>
          </a:xfrm>
          <a:custGeom>
            <a:avLst/>
            <a:gdLst>
              <a:gd name="connsiteX0" fmla="*/ 0 w 0"/>
              <a:gd name="connsiteY0" fmla="*/ 0 h 285750"/>
              <a:gd name="connsiteX1" fmla="*/ 0 w 0"/>
              <a:gd name="connsiteY1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85750">
                <a:moveTo>
                  <a:pt x="0" y="0"/>
                </a:moveTo>
                <a:lnTo>
                  <a:pt x="0" y="28575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7620000" y="4843463"/>
            <a:ext cx="166688" cy="219075"/>
          </a:xfrm>
          <a:custGeom>
            <a:avLst/>
            <a:gdLst>
              <a:gd name="connsiteX0" fmla="*/ 0 w 166688"/>
              <a:gd name="connsiteY0" fmla="*/ 219075 h 219075"/>
              <a:gd name="connsiteX1" fmla="*/ 166688 w 166688"/>
              <a:gd name="connsiteY1" fmla="*/ 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6688" h="219075">
                <a:moveTo>
                  <a:pt x="0" y="219075"/>
                </a:moveTo>
                <a:lnTo>
                  <a:pt x="166688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838450" y="4310063"/>
            <a:ext cx="278606" cy="85725"/>
          </a:xfrm>
          <a:custGeom>
            <a:avLst/>
            <a:gdLst>
              <a:gd name="connsiteX0" fmla="*/ 0 w 278606"/>
              <a:gd name="connsiteY0" fmla="*/ 85725 h 85725"/>
              <a:gd name="connsiteX1" fmla="*/ 278606 w 278606"/>
              <a:gd name="connsiteY1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8606" h="85725">
                <a:moveTo>
                  <a:pt x="0" y="85725"/>
                </a:moveTo>
                <a:lnTo>
                  <a:pt x="278606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14588" y="2576847"/>
            <a:ext cx="1700212" cy="200055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93244" y="4188161"/>
            <a:ext cx="931069" cy="229058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28863" y="5322094"/>
            <a:ext cx="738187" cy="280987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729288" y="5531644"/>
            <a:ext cx="676275" cy="0"/>
          </a:xfrm>
          <a:custGeom>
            <a:avLst/>
            <a:gdLst>
              <a:gd name="connsiteX0" fmla="*/ 0 w 676275"/>
              <a:gd name="connsiteY0" fmla="*/ 0 h 0"/>
              <a:gd name="connsiteX1" fmla="*/ 676275 w 6762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6275">
                <a:moveTo>
                  <a:pt x="0" y="0"/>
                </a:moveTo>
                <a:lnTo>
                  <a:pt x="676275" y="0"/>
                </a:lnTo>
              </a:path>
            </a:pathLst>
          </a:custGeom>
          <a:noFill/>
          <a:ln w="508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29288" y="2567323"/>
            <a:ext cx="1207293" cy="200055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450786" y="2567323"/>
            <a:ext cx="163987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300" b="1" dirty="0">
                <a:solidFill>
                  <a:srgbClr val="000000"/>
                </a:solidFill>
                <a:latin typeface="Arial"/>
              </a:rPr>
              <a:t>Longitudinal section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787711" y="2556211"/>
            <a:ext cx="110607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300" b="1" dirty="0">
                <a:solidFill>
                  <a:srgbClr val="000000"/>
                </a:solidFill>
                <a:latin typeface="Arial"/>
              </a:rPr>
              <a:t>Cross section</a:t>
            </a:r>
          </a:p>
        </p:txBody>
      </p:sp>
      <p:sp>
        <p:nvSpPr>
          <p:cNvPr id="30" name="TextBox 12"/>
          <p:cNvSpPr txBox="1">
            <a:spLocks noChangeArrowheads="1"/>
          </p:cNvSpPr>
          <p:nvPr/>
        </p:nvSpPr>
        <p:spPr bwMode="auto">
          <a:xfrm>
            <a:off x="3128648" y="4188161"/>
            <a:ext cx="8736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300" b="1" dirty="0">
                <a:solidFill>
                  <a:srgbClr val="000000"/>
                </a:solidFill>
                <a:latin typeface="Arial"/>
              </a:rPr>
              <a:t>Sieve plate</a:t>
            </a:r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2442848" y="5302586"/>
            <a:ext cx="47609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300" b="1" dirty="0">
                <a:solidFill>
                  <a:srgbClr val="000000"/>
                </a:solidFill>
                <a:latin typeface="Arial"/>
              </a:rPr>
              <a:t>50 </a:t>
            </a: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1300" b="1" dirty="0">
                <a:solidFill>
                  <a:srgbClr val="000000"/>
                </a:solidFill>
                <a:latin typeface="Arial"/>
              </a:rPr>
              <a:t>m</a:t>
            </a:r>
          </a:p>
        </p:txBody>
      </p:sp>
      <p:sp>
        <p:nvSpPr>
          <p:cNvPr id="32" name="Freeform 31"/>
          <p:cNvSpPr/>
          <p:nvPr/>
        </p:nvSpPr>
        <p:spPr>
          <a:xfrm>
            <a:off x="2357438" y="5531644"/>
            <a:ext cx="681037" cy="0"/>
          </a:xfrm>
          <a:custGeom>
            <a:avLst/>
            <a:gdLst>
              <a:gd name="connsiteX0" fmla="*/ 0 w 681037"/>
              <a:gd name="connsiteY0" fmla="*/ 0 h 0"/>
              <a:gd name="connsiteX1" fmla="*/ 681037 w 68103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1037">
                <a:moveTo>
                  <a:pt x="0" y="0"/>
                </a:moveTo>
                <a:lnTo>
                  <a:pt x="681037" y="0"/>
                </a:lnTo>
              </a:path>
            </a:pathLst>
          </a:custGeom>
          <a:noFill/>
          <a:ln w="508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34" name="Footer Placeholder 3"/>
          <p:cNvSpPr txBox="1">
            <a:spLocks/>
          </p:cNvSpPr>
          <p:nvPr/>
        </p:nvSpPr>
        <p:spPr>
          <a:xfrm>
            <a:off x="65964" y="6578980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</a:rPr>
              <a:t>© 2017 </a:t>
            </a:r>
            <a:r>
              <a:rPr lang="en-US" sz="900" dirty="0" smtClean="0">
                <a:solidFill>
                  <a:srgbClr val="000000"/>
                </a:solidFill>
              </a:rPr>
              <a:t>Pearson Education, Ltd.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Primary Growth Extends the Plant Body</a:t>
            </a:r>
          </a:p>
        </p:txBody>
      </p:sp>
      <p:sp>
        <p:nvSpPr>
          <p:cNvPr id="5427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Plants grow throughout their lives because they have many </a:t>
            </a:r>
            <a:r>
              <a:rPr lang="en-US" altLang="en-US" b="1" smtClean="0"/>
              <a:t>meristems</a:t>
            </a:r>
            <a:r>
              <a:rPr lang="en-US" altLang="en-US" smtClean="0"/>
              <a:t>—populations of undifferentiated cells that retain the ability to undergo mitosis</a:t>
            </a:r>
          </a:p>
          <a:p>
            <a:r>
              <a:rPr lang="en-US" altLang="en-US" b="1" smtClean="0"/>
              <a:t>Apical meristems </a:t>
            </a:r>
            <a:r>
              <a:rPr lang="en-US" altLang="en-US" smtClean="0"/>
              <a:t>are found at the tip of each root and shoot and are responsible for </a:t>
            </a:r>
            <a:r>
              <a:rPr lang="en-US" altLang="en-US" b="1" smtClean="0"/>
              <a:t>primary growth</a:t>
            </a:r>
          </a:p>
          <a:p>
            <a:pPr lvl="1"/>
            <a:r>
              <a:rPr lang="en-US" altLang="en-US" smtClean="0"/>
              <a:t>The cells and tissues derived from apical meristems make up the </a:t>
            </a:r>
            <a:r>
              <a:rPr lang="en-US" altLang="en-US" b="1" smtClean="0"/>
              <a:t>primary plant body</a:t>
            </a:r>
          </a:p>
        </p:txBody>
      </p:sp>
    </p:spTree>
    <p:extLst>
      <p:ext uri="{BB962C8B-B14F-4D97-AF65-F5344CB8AC3E}">
        <p14:creationId xmlns:p14="http://schemas.microsoft.com/office/powerpoint/2010/main" val="19671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Primary Growth Extends the Plant Body</a:t>
            </a:r>
          </a:p>
        </p:txBody>
      </p:sp>
      <p:sp>
        <p:nvSpPr>
          <p:cNvPr id="5530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Apical meristems give rise to three distinct primary meristems:</a:t>
            </a:r>
          </a:p>
          <a:p>
            <a:pPr marL="946150" lvl="1" indent="-514350">
              <a:buFont typeface="+mj-lt"/>
              <a:buAutoNum type="arabicPeriod"/>
            </a:pPr>
            <a:r>
              <a:rPr lang="en-US" dirty="0"/>
              <a:t>​</a:t>
            </a:r>
            <a:r>
              <a:rPr lang="en-US" altLang="en-US" b="1" dirty="0" err="1" smtClean="0"/>
              <a:t>Protoderm</a:t>
            </a:r>
            <a:r>
              <a:rPr lang="en-US" altLang="en-US" dirty="0" smtClean="0"/>
              <a:t> gives rise to the dermal tissue system</a:t>
            </a:r>
          </a:p>
          <a:p>
            <a:pPr marL="901700" lvl="1" indent="-457200">
              <a:buFont typeface="+mj-lt"/>
              <a:buAutoNum type="arabicPeriod"/>
            </a:pPr>
            <a:r>
              <a:rPr lang="en-US" dirty="0"/>
              <a:t>​</a:t>
            </a:r>
            <a:r>
              <a:rPr lang="en-US" altLang="en-US" b="1" dirty="0" smtClean="0"/>
              <a:t>Ground meristem </a:t>
            </a:r>
            <a:r>
              <a:rPr lang="en-US" altLang="en-US" dirty="0" smtClean="0"/>
              <a:t>gives rise to the ground tissue system</a:t>
            </a:r>
          </a:p>
          <a:p>
            <a:pPr marL="946150" lvl="1" indent="-514350">
              <a:buFont typeface="+mj-lt"/>
              <a:buAutoNum type="arabicPeriod"/>
            </a:pPr>
            <a:r>
              <a:rPr lang="en-US" dirty="0"/>
              <a:t>​​</a:t>
            </a:r>
            <a:r>
              <a:rPr lang="en-US" altLang="en-US" b="1" dirty="0" err="1" smtClean="0"/>
              <a:t>Procambium</a:t>
            </a:r>
            <a:r>
              <a:rPr lang="en-US" altLang="en-US" dirty="0" smtClean="0"/>
              <a:t> gives rise to the vascular tissue system</a:t>
            </a:r>
          </a:p>
        </p:txBody>
      </p:sp>
    </p:spTree>
    <p:extLst>
      <p:ext uri="{BB962C8B-B14F-4D97-AF65-F5344CB8AC3E}">
        <p14:creationId xmlns:p14="http://schemas.microsoft.com/office/powerpoint/2010/main" val="260215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5"/>
          <a:stretch>
            <a:fillRect/>
          </a:stretch>
        </p:blipFill>
        <p:spPr>
          <a:xfrm>
            <a:off x="298704" y="1688592"/>
            <a:ext cx="8546592" cy="348081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34.16</a:t>
            </a:r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356880" y="1691610"/>
            <a:ext cx="32396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 dirty="0">
                <a:solidFill>
                  <a:srgbClr val="000000"/>
                </a:solidFill>
                <a:latin typeface="Arial Black" pitchFamily="34" charset="0"/>
              </a:rPr>
              <a:t>(a) 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Apical and primary meristems in a shoot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289117" y="1691610"/>
            <a:ext cx="31194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 dirty="0">
                <a:solidFill>
                  <a:srgbClr val="000000"/>
                </a:solidFill>
                <a:latin typeface="Arial Black" pitchFamily="34" charset="0"/>
              </a:rPr>
              <a:t>(b) 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Apical and primary meristems in a root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39292" y="2472660"/>
            <a:ext cx="477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Newly</a:t>
            </a:r>
          </a:p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forming</a:t>
            </a:r>
          </a:p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leaves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48817" y="3156873"/>
            <a:ext cx="5674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smtClean="0">
                <a:solidFill>
                  <a:srgbClr val="000000"/>
                </a:solidFill>
                <a:latin typeface="Arial"/>
              </a:rPr>
              <a:t>Apical</a:t>
            </a:r>
          </a:p>
          <a:p>
            <a:pPr eaLnBrk="0" hangingPunct="0"/>
            <a:r>
              <a:rPr lang="en-US" sz="1000" b="1" smtClean="0">
                <a:solidFill>
                  <a:srgbClr val="000000"/>
                </a:solidFill>
                <a:latin typeface="Arial"/>
              </a:rPr>
              <a:t>meristem</a:t>
            </a:r>
          </a:p>
          <a:p>
            <a:pPr eaLnBrk="0" hangingPunct="0"/>
            <a:r>
              <a:rPr lang="en-US" sz="1000" b="1" smtClean="0">
                <a:solidFill>
                  <a:srgbClr val="000000"/>
                </a:solidFill>
                <a:latin typeface="Arial"/>
              </a:rPr>
              <a:t>at tip of</a:t>
            </a:r>
          </a:p>
          <a:p>
            <a:pPr eaLnBrk="0" hangingPunct="0"/>
            <a:r>
              <a:rPr lang="en-US" sz="1000" b="1" smtClean="0">
                <a:solidFill>
                  <a:srgbClr val="000000"/>
                </a:solidFill>
                <a:latin typeface="Arial"/>
              </a:rPr>
              <a:t>shoot</a:t>
            </a:r>
            <a:endParaRPr lang="en-US" sz="10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4328680" y="2298035"/>
            <a:ext cx="6812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smtClean="0">
                <a:solidFill>
                  <a:srgbClr val="404040"/>
                </a:solidFill>
                <a:latin typeface="Arial"/>
              </a:rPr>
              <a:t>Primary</a:t>
            </a:r>
          </a:p>
          <a:p>
            <a:pPr eaLnBrk="0" hangingPunct="0"/>
            <a:r>
              <a:rPr lang="en-US" sz="1000" b="1" dirty="0" smtClean="0">
                <a:solidFill>
                  <a:srgbClr val="404040"/>
                </a:solidFill>
                <a:latin typeface="Arial"/>
              </a:rPr>
              <a:t>meristems:</a:t>
            </a:r>
            <a:endParaRPr lang="en-US" sz="1000" b="1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4322330" y="2842548"/>
            <a:ext cx="77425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Procambium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4362017" y="3598198"/>
            <a:ext cx="64761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/>
              </a:rPr>
              <a:t>Protoderm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339292" y="4272885"/>
            <a:ext cx="58669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Apical</a:t>
            </a:r>
          </a:p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meristem</a:t>
            </a:r>
          </a:p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in axillary</a:t>
            </a:r>
          </a:p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bud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4369955" y="4291935"/>
            <a:ext cx="5674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Ground</a:t>
            </a:r>
          </a:p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meristem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3563505" y="4838035"/>
            <a:ext cx="43441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>
                <a:solidFill>
                  <a:srgbClr val="000000"/>
                </a:solidFill>
                <a:latin typeface="Arial"/>
              </a:rPr>
              <a:t>100 </a:t>
            </a:r>
            <a:r>
              <a:rPr lang="en-US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m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7633855" y="4838035"/>
            <a:ext cx="43441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>
                <a:solidFill>
                  <a:srgbClr val="000000"/>
                </a:solidFill>
                <a:latin typeface="Arial"/>
              </a:rPr>
              <a:t>300 </a:t>
            </a:r>
            <a:r>
              <a:rPr lang="en-US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m</a:t>
            </a:r>
          </a:p>
        </p:txBody>
      </p:sp>
      <p:sp>
        <p:nvSpPr>
          <p:cNvPr id="18" name="TextBox 24"/>
          <p:cNvSpPr txBox="1">
            <a:spLocks noChangeArrowheads="1"/>
          </p:cNvSpPr>
          <p:nvPr/>
        </p:nvSpPr>
        <p:spPr bwMode="auto">
          <a:xfrm>
            <a:off x="8259330" y="4087148"/>
            <a:ext cx="5674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Apical</a:t>
            </a:r>
          </a:p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meristem</a:t>
            </a:r>
          </a:p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at tip of</a:t>
            </a:r>
          </a:p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root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6588125" y="4165600"/>
            <a:ext cx="1612900" cy="0"/>
          </a:xfrm>
          <a:custGeom>
            <a:avLst/>
            <a:gdLst>
              <a:gd name="connsiteX0" fmla="*/ 0 w 1612900"/>
              <a:gd name="connsiteY0" fmla="*/ 0 h 0"/>
              <a:gd name="connsiteX1" fmla="*/ 1612900 w 161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2900">
                <a:moveTo>
                  <a:pt x="0" y="0"/>
                </a:moveTo>
                <a:lnTo>
                  <a:pt x="161290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629525" y="5022850"/>
            <a:ext cx="434975" cy="0"/>
          </a:xfrm>
          <a:custGeom>
            <a:avLst/>
            <a:gdLst>
              <a:gd name="connsiteX0" fmla="*/ 0 w 434975"/>
              <a:gd name="connsiteY0" fmla="*/ 0 h 0"/>
              <a:gd name="connsiteX1" fmla="*/ 434975 w 4349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4975">
                <a:moveTo>
                  <a:pt x="0" y="0"/>
                </a:moveTo>
                <a:lnTo>
                  <a:pt x="434975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117306" y="2936081"/>
            <a:ext cx="1550194" cy="0"/>
          </a:xfrm>
          <a:custGeom>
            <a:avLst/>
            <a:gdLst>
              <a:gd name="connsiteX0" fmla="*/ 0 w 1550194"/>
              <a:gd name="connsiteY0" fmla="*/ 0 h 0"/>
              <a:gd name="connsiteX1" fmla="*/ 1550194 w 155019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50194">
                <a:moveTo>
                  <a:pt x="0" y="0"/>
                </a:moveTo>
                <a:lnTo>
                  <a:pt x="1550194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841081" y="3579019"/>
            <a:ext cx="1281113" cy="797719"/>
          </a:xfrm>
          <a:custGeom>
            <a:avLst/>
            <a:gdLst>
              <a:gd name="connsiteX0" fmla="*/ 0 w 1281113"/>
              <a:gd name="connsiteY0" fmla="*/ 797719 h 797719"/>
              <a:gd name="connsiteX1" fmla="*/ 1281113 w 1281113"/>
              <a:gd name="connsiteY1" fmla="*/ 0 h 79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1113" h="797719">
                <a:moveTo>
                  <a:pt x="0" y="797719"/>
                </a:moveTo>
                <a:lnTo>
                  <a:pt x="1281113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012531" y="3462338"/>
            <a:ext cx="490538" cy="223837"/>
          </a:xfrm>
          <a:custGeom>
            <a:avLst/>
            <a:gdLst>
              <a:gd name="connsiteX0" fmla="*/ 0 w 490538"/>
              <a:gd name="connsiteY0" fmla="*/ 223837 h 223837"/>
              <a:gd name="connsiteX1" fmla="*/ 490538 w 490538"/>
              <a:gd name="connsiteY1" fmla="*/ 0 h 22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0538" h="223837">
                <a:moveTo>
                  <a:pt x="0" y="223837"/>
                </a:moveTo>
                <a:lnTo>
                  <a:pt x="490538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790825" y="3867150"/>
            <a:ext cx="1509713" cy="497681"/>
          </a:xfrm>
          <a:custGeom>
            <a:avLst/>
            <a:gdLst>
              <a:gd name="connsiteX0" fmla="*/ 0 w 1509713"/>
              <a:gd name="connsiteY0" fmla="*/ 0 h 497681"/>
              <a:gd name="connsiteX1" fmla="*/ 1509713 w 1509713"/>
              <a:gd name="connsiteY1" fmla="*/ 497681 h 497681"/>
              <a:gd name="connsiteX2" fmla="*/ 573881 w 1509713"/>
              <a:gd name="connsiteY2" fmla="*/ 30956 h 49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9713" h="497681">
                <a:moveTo>
                  <a:pt x="0" y="0"/>
                </a:moveTo>
                <a:lnTo>
                  <a:pt x="1509713" y="497681"/>
                </a:lnTo>
                <a:lnTo>
                  <a:pt x="573881" y="30956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312319" y="3567113"/>
            <a:ext cx="988219" cy="197643"/>
          </a:xfrm>
          <a:custGeom>
            <a:avLst/>
            <a:gdLst>
              <a:gd name="connsiteX0" fmla="*/ 128587 w 988219"/>
              <a:gd name="connsiteY0" fmla="*/ 197643 h 197643"/>
              <a:gd name="connsiteX1" fmla="*/ 988219 w 988219"/>
              <a:gd name="connsiteY1" fmla="*/ 100012 h 197643"/>
              <a:gd name="connsiteX2" fmla="*/ 0 w 988219"/>
              <a:gd name="connsiteY2" fmla="*/ 0 h 19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8219" h="197643">
                <a:moveTo>
                  <a:pt x="128587" y="197643"/>
                </a:moveTo>
                <a:lnTo>
                  <a:pt x="988219" y="1000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119438" y="2921794"/>
            <a:ext cx="1150143" cy="681037"/>
          </a:xfrm>
          <a:custGeom>
            <a:avLst/>
            <a:gdLst>
              <a:gd name="connsiteX0" fmla="*/ 9525 w 1150143"/>
              <a:gd name="connsiteY0" fmla="*/ 681037 h 681037"/>
              <a:gd name="connsiteX1" fmla="*/ 1150143 w 1150143"/>
              <a:gd name="connsiteY1" fmla="*/ 0 h 681037"/>
              <a:gd name="connsiteX2" fmla="*/ 0 w 1150143"/>
              <a:gd name="connsiteY2" fmla="*/ 0 h 68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0143" h="681037">
                <a:moveTo>
                  <a:pt x="9525" y="681037"/>
                </a:moveTo>
                <a:lnTo>
                  <a:pt x="1150143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754856" y="3236119"/>
            <a:ext cx="2050257" cy="0"/>
          </a:xfrm>
          <a:custGeom>
            <a:avLst/>
            <a:gdLst>
              <a:gd name="connsiteX0" fmla="*/ 0 w 2050257"/>
              <a:gd name="connsiteY0" fmla="*/ 0 h 0"/>
              <a:gd name="connsiteX1" fmla="*/ 2050257 w 205025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50257">
                <a:moveTo>
                  <a:pt x="0" y="0"/>
                </a:moveTo>
                <a:lnTo>
                  <a:pt x="2050257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745331" y="4357688"/>
            <a:ext cx="1104900" cy="0"/>
          </a:xfrm>
          <a:custGeom>
            <a:avLst/>
            <a:gdLst>
              <a:gd name="connsiteX0" fmla="*/ 0 w 1104900"/>
              <a:gd name="connsiteY0" fmla="*/ 0 h 0"/>
              <a:gd name="connsiteX1" fmla="*/ 1104900 w 1104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4900">
                <a:moveTo>
                  <a:pt x="0" y="0"/>
                </a:moveTo>
                <a:lnTo>
                  <a:pt x="110490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733425" y="2538413"/>
            <a:ext cx="2085975" cy="135731"/>
          </a:xfrm>
          <a:custGeom>
            <a:avLst/>
            <a:gdLst>
              <a:gd name="connsiteX0" fmla="*/ 2085975 w 2085975"/>
              <a:gd name="connsiteY0" fmla="*/ 135731 h 135731"/>
              <a:gd name="connsiteX1" fmla="*/ 0 w 2085975"/>
              <a:gd name="connsiteY1" fmla="*/ 35718 h 135731"/>
              <a:gd name="connsiteX2" fmla="*/ 1866900 w 2085975"/>
              <a:gd name="connsiteY2" fmla="*/ 0 h 13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5975" h="135731">
                <a:moveTo>
                  <a:pt x="2085975" y="135731"/>
                </a:moveTo>
                <a:lnTo>
                  <a:pt x="0" y="35718"/>
                </a:lnTo>
                <a:lnTo>
                  <a:pt x="186690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8" name="Arc 27"/>
          <p:cNvSpPr/>
          <p:nvPr/>
        </p:nvSpPr>
        <p:spPr bwMode="auto">
          <a:xfrm rot="1027604">
            <a:off x="2574022" y="2491325"/>
            <a:ext cx="195263" cy="76987"/>
          </a:xfrm>
          <a:prstGeom prst="arc">
            <a:avLst>
              <a:gd name="adj1" fmla="val 19987542"/>
              <a:gd name="adj2" fmla="val 1202645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9" name="Arc 28"/>
          <p:cNvSpPr/>
          <p:nvPr/>
        </p:nvSpPr>
        <p:spPr bwMode="auto">
          <a:xfrm rot="20946899">
            <a:off x="2819868" y="2563259"/>
            <a:ext cx="340003" cy="131899"/>
          </a:xfrm>
          <a:prstGeom prst="arc">
            <a:avLst>
              <a:gd name="adj1" fmla="val 20378631"/>
              <a:gd name="adj2" fmla="val 1185800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3567113" y="5024437"/>
            <a:ext cx="440531" cy="0"/>
          </a:xfrm>
          <a:custGeom>
            <a:avLst/>
            <a:gdLst>
              <a:gd name="connsiteX0" fmla="*/ 0 w 440531"/>
              <a:gd name="connsiteY0" fmla="*/ 0 h 0"/>
              <a:gd name="connsiteX1" fmla="*/ 440531 w 44053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0531">
                <a:moveTo>
                  <a:pt x="0" y="0"/>
                </a:moveTo>
                <a:lnTo>
                  <a:pt x="440531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32" name="Footer Placeholder 3"/>
          <p:cNvSpPr txBox="1">
            <a:spLocks/>
          </p:cNvSpPr>
          <p:nvPr/>
        </p:nvSpPr>
        <p:spPr>
          <a:xfrm>
            <a:off x="65964" y="6578980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</a:rPr>
              <a:t>© 2017 </a:t>
            </a:r>
            <a:r>
              <a:rPr lang="en-US" sz="900" dirty="0" smtClean="0">
                <a:solidFill>
                  <a:srgbClr val="000000"/>
                </a:solidFill>
              </a:rPr>
              <a:t>Pearson Education, Ltd.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Is the Primary Root System Organized?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root apical meristem is protected by a group of cells called the </a:t>
            </a:r>
            <a:r>
              <a:rPr lang="en-US" altLang="en-US" b="1" smtClean="0"/>
              <a:t>root</a:t>
            </a:r>
            <a:r>
              <a:rPr lang="en-US" altLang="en-US" smtClean="0"/>
              <a:t> </a:t>
            </a:r>
            <a:r>
              <a:rPr lang="en-US" altLang="en-US" b="1" smtClean="0"/>
              <a:t>cap</a:t>
            </a:r>
          </a:p>
          <a:p>
            <a:pPr lvl="1"/>
            <a:r>
              <a:rPr lang="en-US" altLang="en-US" smtClean="0"/>
              <a:t>Cells produced by the meristem constantly replenish the cap, which regularly loses cells</a:t>
            </a:r>
          </a:p>
          <a:p>
            <a:r>
              <a:rPr lang="en-US" altLang="en-US" smtClean="0"/>
              <a:t>The root cap also senses gravity to determine the direction of growth and secretes a slimy lubricant to reduce friction as the apical meristem is pushed through soil</a:t>
            </a:r>
          </a:p>
        </p:txBody>
      </p:sp>
    </p:spTree>
    <p:extLst>
      <p:ext uri="{BB962C8B-B14F-4D97-AF65-F5344CB8AC3E}">
        <p14:creationId xmlns:p14="http://schemas.microsoft.com/office/powerpoint/2010/main" val="297602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Is the Primary Root System Organized?</a:t>
            </a:r>
          </a:p>
        </p:txBody>
      </p:sp>
      <p:sp>
        <p:nvSpPr>
          <p:cNvPr id="58372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Three distinct populations of cells are found behind the root cap:</a:t>
            </a:r>
          </a:p>
          <a:p>
            <a:pPr marL="946150" lvl="1" indent="-514350">
              <a:buFont typeface="+mj-lt"/>
              <a:buAutoNum type="arabicPeriod"/>
            </a:pPr>
            <a:r>
              <a:rPr lang="en-US" altLang="en-US" dirty="0" smtClean="0"/>
              <a:t>The </a:t>
            </a:r>
            <a:r>
              <a:rPr lang="en-US" altLang="en-US" b="1" dirty="0" smtClean="0"/>
              <a:t>zone of cellular division </a:t>
            </a:r>
            <a:r>
              <a:rPr lang="en-US" altLang="en-US" dirty="0" smtClean="0"/>
              <a:t>contains the apical meristem, as well as the </a:t>
            </a:r>
            <a:r>
              <a:rPr lang="en-US" altLang="en-US" dirty="0" err="1" smtClean="0"/>
              <a:t>protoderm</a:t>
            </a:r>
            <a:r>
              <a:rPr lang="en-US" altLang="en-US" dirty="0" smtClean="0"/>
              <a:t>, ground meristem, and </a:t>
            </a:r>
            <a:r>
              <a:rPr lang="en-US" altLang="en-US" dirty="0" err="1" smtClean="0"/>
              <a:t>procambium</a:t>
            </a:r>
            <a:endParaRPr lang="en-US" altLang="en-US" dirty="0" smtClean="0"/>
          </a:p>
          <a:p>
            <a:pPr marL="946150" lvl="1" indent="-514350">
              <a:buFont typeface="+mj-lt"/>
              <a:buAutoNum type="arabicPeriod"/>
            </a:pPr>
            <a:r>
              <a:rPr lang="en-US" altLang="en-US" dirty="0" smtClean="0"/>
              <a:t>Cells in the </a:t>
            </a:r>
            <a:r>
              <a:rPr lang="en-US" altLang="en-US" b="1" dirty="0" smtClean="0"/>
              <a:t>zone of cellular elongation </a:t>
            </a:r>
            <a:r>
              <a:rPr lang="en-US" altLang="en-US" dirty="0" smtClean="0"/>
              <a:t>increase </a:t>
            </a:r>
            <a:br>
              <a:rPr lang="en-US" altLang="en-US" dirty="0" smtClean="0"/>
            </a:br>
            <a:r>
              <a:rPr lang="en-US" altLang="en-US" dirty="0" smtClean="0"/>
              <a:t>in length</a:t>
            </a:r>
            <a:endParaRPr lang="en-US" altLang="en-US" b="1" dirty="0" smtClean="0"/>
          </a:p>
          <a:p>
            <a:pPr marL="946150" lvl="1" indent="-514350">
              <a:buFont typeface="+mj-lt"/>
              <a:buAutoNum type="arabicPeriod"/>
            </a:pPr>
            <a:r>
              <a:rPr lang="en-US" altLang="en-US" dirty="0" smtClean="0"/>
              <a:t>Cells in the </a:t>
            </a:r>
            <a:r>
              <a:rPr lang="en-US" altLang="en-US" b="1" dirty="0" smtClean="0"/>
              <a:t>zone of cellular maturation</a:t>
            </a:r>
            <a:r>
              <a:rPr lang="en-US" altLang="en-US" dirty="0" smtClean="0"/>
              <a:t> differentiate into dermal, vascular, or ground tissue, and absorb water and nutrients through </a:t>
            </a:r>
            <a:r>
              <a:rPr lang="en-US" altLang="en-US" b="1" dirty="0" smtClean="0"/>
              <a:t>root hairs</a:t>
            </a:r>
          </a:p>
        </p:txBody>
      </p:sp>
    </p:spTree>
    <p:extLst>
      <p:ext uri="{BB962C8B-B14F-4D97-AF65-F5344CB8AC3E}">
        <p14:creationId xmlns:p14="http://schemas.microsoft.com/office/powerpoint/2010/main" val="7127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How Is the Plant Body Organized?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Belowground, the </a:t>
            </a:r>
            <a:r>
              <a:rPr lang="en-US" altLang="en-US" b="1" dirty="0" smtClean="0"/>
              <a:t>root system</a:t>
            </a:r>
            <a:r>
              <a:rPr lang="en-US" altLang="en-US" b="1" i="1" dirty="0" smtClean="0"/>
              <a:t> </a:t>
            </a:r>
            <a:r>
              <a:rPr lang="en-US" altLang="en-US" dirty="0" smtClean="0"/>
              <a:t>anchors the plant and takes in water and nutrients from the soil</a:t>
            </a:r>
          </a:p>
          <a:p>
            <a:r>
              <a:rPr lang="en-US" altLang="en-US" dirty="0" smtClean="0"/>
              <a:t>Aboveground, the </a:t>
            </a:r>
            <a:r>
              <a:rPr lang="en-US" altLang="en-US" b="1" dirty="0" smtClean="0"/>
              <a:t>shoot system </a:t>
            </a:r>
            <a:r>
              <a:rPr lang="en-US" altLang="en-US" dirty="0" smtClean="0"/>
              <a:t>harvests light and carbon dioxide from the atmosphere to </a:t>
            </a:r>
            <a:br>
              <a:rPr lang="en-US" altLang="en-US" dirty="0" smtClean="0"/>
            </a:br>
            <a:r>
              <a:rPr lang="en-US" altLang="en-US" dirty="0" smtClean="0"/>
              <a:t>produce sugars</a:t>
            </a:r>
          </a:p>
          <a:p>
            <a:r>
              <a:rPr lang="en-US" altLang="en-US" dirty="0" smtClean="0"/>
              <a:t>Together, these systems make up the </a:t>
            </a:r>
            <a:r>
              <a:rPr lang="en-US" altLang="en-US" b="1" dirty="0" smtClean="0"/>
              <a:t>plant body</a:t>
            </a:r>
          </a:p>
        </p:txBody>
      </p:sp>
    </p:spTree>
    <p:extLst>
      <p:ext uri="{BB962C8B-B14F-4D97-AF65-F5344CB8AC3E}">
        <p14:creationId xmlns:p14="http://schemas.microsoft.com/office/powerpoint/2010/main" val="185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502408" y="213360"/>
            <a:ext cx="4139184" cy="643128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34.18a</a:t>
            </a:r>
            <a:endParaRPr lang="en-US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540614" y="201999"/>
            <a:ext cx="28276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 Black" pitchFamily="34" charset="0"/>
              </a:rPr>
              <a:t>(a)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Longitudinal section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of 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a root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933102" y="719524"/>
            <a:ext cx="5033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 smtClean="0">
                <a:solidFill>
                  <a:srgbClr val="000000"/>
                </a:solidFill>
                <a:latin typeface="Arial"/>
              </a:rPr>
              <a:t>Lateral</a:t>
            </a:r>
          </a:p>
          <a:p>
            <a:pPr eaLnBrk="0" hangingPunct="0"/>
            <a:r>
              <a:rPr lang="en-US" sz="1200" b="1" smtClean="0">
                <a:solidFill>
                  <a:srgbClr val="000000"/>
                </a:solidFill>
                <a:latin typeface="Arial"/>
              </a:rPr>
              <a:t>root</a:t>
            </a:r>
            <a:endParaRPr lang="en-US" sz="12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5831502" y="1903799"/>
            <a:ext cx="76142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>
                <a:solidFill>
                  <a:srgbClr val="000000"/>
                </a:solidFill>
                <a:latin typeface="Arial"/>
              </a:rPr>
              <a:t>Root hairs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39164" y="2971544"/>
            <a:ext cx="369332" cy="1571520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</a:rPr>
              <a:t>Zone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of </a:t>
            </a:r>
            <a:endParaRPr lang="en-US" sz="1200" b="1" dirty="0">
              <a:solidFill>
                <a:srgbClr val="000000"/>
              </a:solidFill>
              <a:latin typeface="Arial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Arial Black" pitchFamily="34" charset="0"/>
              </a:rPr>
              <a:t>c</a:t>
            </a:r>
            <a:r>
              <a:rPr lang="en-US" sz="1200" b="1" dirty="0" smtClean="0">
                <a:solidFill>
                  <a:srgbClr val="000000"/>
                </a:solidFill>
                <a:latin typeface="Arial Black" pitchFamily="34" charset="0"/>
              </a:rPr>
              <a:t>ellular elongation</a:t>
            </a:r>
            <a:endParaRPr lang="en-US" sz="12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5396527" y="3215074"/>
            <a:ext cx="11184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>
                <a:solidFill>
                  <a:srgbClr val="000000"/>
                </a:solidFill>
                <a:latin typeface="Arial"/>
              </a:rPr>
              <a:t>Vascular tissue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5391764" y="3654812"/>
            <a:ext cx="10451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>
                <a:solidFill>
                  <a:srgbClr val="000000"/>
                </a:solidFill>
                <a:latin typeface="Arial"/>
              </a:rPr>
              <a:t>Ground tissue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5385414" y="4077087"/>
            <a:ext cx="12311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>
                <a:solidFill>
                  <a:srgbClr val="000000"/>
                </a:solidFill>
                <a:latin typeface="Arial"/>
              </a:rPr>
              <a:t>Epidermal tissue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27676" y="4758222"/>
            <a:ext cx="369332" cy="1335302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000000"/>
                </a:solidFill>
              </a:rPr>
              <a:t>Zone of 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 Black" pitchFamily="34" charset="0"/>
              </a:rPr>
              <a:t>c</a:t>
            </a:r>
            <a:r>
              <a:rPr lang="en-US" sz="1200" dirty="0" smtClean="0">
                <a:solidFill>
                  <a:srgbClr val="000000"/>
                </a:solidFill>
                <a:latin typeface="Arial Black" pitchFamily="34" charset="0"/>
              </a:rPr>
              <a:t>ellular division</a:t>
            </a:r>
            <a:endParaRPr lang="en-US" sz="12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5398114" y="5232787"/>
            <a:ext cx="11862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>
                <a:solidFill>
                  <a:srgbClr val="000000"/>
                </a:solidFill>
                <a:latin typeface="Arial"/>
              </a:rPr>
              <a:t>Apical meristem</a:t>
            </a: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5250477" y="5785237"/>
            <a:ext cx="9922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 smtClean="0">
                <a:solidFill>
                  <a:srgbClr val="000000"/>
                </a:solidFill>
                <a:latin typeface="Arial"/>
              </a:rPr>
              <a:t>Sloughed-off</a:t>
            </a:r>
          </a:p>
          <a:p>
            <a:pPr eaLnBrk="0" hangingPunct="0"/>
            <a:r>
              <a:rPr lang="en-US" sz="1200" b="1" smtClean="0">
                <a:solidFill>
                  <a:srgbClr val="000000"/>
                </a:solidFill>
                <a:latin typeface="Arial"/>
              </a:rPr>
              <a:t>root cap cells</a:t>
            </a:r>
            <a:endParaRPr lang="en-US" sz="12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TextBox 18"/>
          <p:cNvSpPr txBox="1">
            <a:spLocks noChangeArrowheads="1"/>
          </p:cNvSpPr>
          <p:nvPr/>
        </p:nvSpPr>
        <p:spPr bwMode="auto">
          <a:xfrm>
            <a:off x="5385414" y="6277362"/>
            <a:ext cx="6588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 dirty="0">
                <a:solidFill>
                  <a:srgbClr val="000000"/>
                </a:solidFill>
                <a:latin typeface="Arial"/>
              </a:rPr>
              <a:t>Root cap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28232" y="1118503"/>
            <a:ext cx="369332" cy="1606787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</a:rPr>
              <a:t>Zone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of </a:t>
            </a:r>
            <a:endParaRPr lang="en-US" sz="1200" b="1" dirty="0">
              <a:solidFill>
                <a:srgbClr val="000000"/>
              </a:solidFill>
              <a:latin typeface="Arial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Arial Black" pitchFamily="34" charset="0"/>
              </a:rPr>
              <a:t>c</a:t>
            </a:r>
            <a:r>
              <a:rPr lang="en-US" sz="1200" b="1" dirty="0" smtClean="0">
                <a:solidFill>
                  <a:srgbClr val="000000"/>
                </a:solidFill>
                <a:latin typeface="Arial Black" pitchFamily="34" charset="0"/>
              </a:rPr>
              <a:t>ellular maturation</a:t>
            </a:r>
            <a:endParaRPr lang="en-US" sz="12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688681" y="6374606"/>
            <a:ext cx="657225" cy="0"/>
          </a:xfrm>
          <a:custGeom>
            <a:avLst/>
            <a:gdLst>
              <a:gd name="connsiteX0" fmla="*/ 0 w 657225"/>
              <a:gd name="connsiteY0" fmla="*/ 0 h 0"/>
              <a:gd name="connsiteX1" fmla="*/ 657225 w 6572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225">
                <a:moveTo>
                  <a:pt x="0" y="0"/>
                </a:moveTo>
                <a:lnTo>
                  <a:pt x="65722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545806" y="5338763"/>
            <a:ext cx="802482" cy="752475"/>
          </a:xfrm>
          <a:custGeom>
            <a:avLst/>
            <a:gdLst>
              <a:gd name="connsiteX0" fmla="*/ 0 w 802482"/>
              <a:gd name="connsiteY0" fmla="*/ 752475 h 752475"/>
              <a:gd name="connsiteX1" fmla="*/ 654844 w 802482"/>
              <a:gd name="connsiteY1" fmla="*/ 0 h 752475"/>
              <a:gd name="connsiteX2" fmla="*/ 802482 w 802482"/>
              <a:gd name="connsiteY2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2482" h="752475">
                <a:moveTo>
                  <a:pt x="0" y="752475"/>
                </a:moveTo>
                <a:lnTo>
                  <a:pt x="654844" y="0"/>
                </a:lnTo>
                <a:lnTo>
                  <a:pt x="802482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881563" y="4167188"/>
            <a:ext cx="469106" cy="0"/>
          </a:xfrm>
          <a:custGeom>
            <a:avLst/>
            <a:gdLst>
              <a:gd name="connsiteX0" fmla="*/ 0 w 469106"/>
              <a:gd name="connsiteY0" fmla="*/ 0 h 0"/>
              <a:gd name="connsiteX1" fmla="*/ 469106 w 46910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9106">
                <a:moveTo>
                  <a:pt x="0" y="0"/>
                </a:moveTo>
                <a:lnTo>
                  <a:pt x="469106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757738" y="3750469"/>
            <a:ext cx="585787" cy="0"/>
          </a:xfrm>
          <a:custGeom>
            <a:avLst/>
            <a:gdLst>
              <a:gd name="connsiteX0" fmla="*/ 0 w 585787"/>
              <a:gd name="connsiteY0" fmla="*/ 0 h 0"/>
              <a:gd name="connsiteX1" fmla="*/ 585787 w 58578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5787">
                <a:moveTo>
                  <a:pt x="0" y="0"/>
                </a:moveTo>
                <a:lnTo>
                  <a:pt x="585787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455319" y="3307556"/>
            <a:ext cx="890587" cy="0"/>
          </a:xfrm>
          <a:custGeom>
            <a:avLst/>
            <a:gdLst>
              <a:gd name="connsiteX0" fmla="*/ 0 w 890587"/>
              <a:gd name="connsiteY0" fmla="*/ 0 h 0"/>
              <a:gd name="connsiteX1" fmla="*/ 890587 w 89058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0587">
                <a:moveTo>
                  <a:pt x="0" y="0"/>
                </a:moveTo>
                <a:lnTo>
                  <a:pt x="890587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453063" y="1890713"/>
            <a:ext cx="335756" cy="204787"/>
          </a:xfrm>
          <a:custGeom>
            <a:avLst/>
            <a:gdLst>
              <a:gd name="connsiteX0" fmla="*/ 7143 w 335756"/>
              <a:gd name="connsiteY0" fmla="*/ 204787 h 204787"/>
              <a:gd name="connsiteX1" fmla="*/ 335756 w 335756"/>
              <a:gd name="connsiteY1" fmla="*/ 102393 h 204787"/>
              <a:gd name="connsiteX2" fmla="*/ 0 w 335756"/>
              <a:gd name="connsiteY2" fmla="*/ 0 h 20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756" h="204787">
                <a:moveTo>
                  <a:pt x="7143" y="204787"/>
                </a:moveTo>
                <a:lnTo>
                  <a:pt x="335756" y="102393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3" name="Left Brace 22"/>
          <p:cNvSpPr/>
          <p:nvPr/>
        </p:nvSpPr>
        <p:spPr bwMode="auto">
          <a:xfrm>
            <a:off x="3012291" y="4741069"/>
            <a:ext cx="107148" cy="1373884"/>
          </a:xfrm>
          <a:prstGeom prst="leftBrace">
            <a:avLst>
              <a:gd name="adj1" fmla="val 16667"/>
              <a:gd name="adj2" fmla="val 52253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4" name="Left Brace 23"/>
          <p:cNvSpPr/>
          <p:nvPr/>
        </p:nvSpPr>
        <p:spPr bwMode="auto">
          <a:xfrm>
            <a:off x="3014672" y="3083719"/>
            <a:ext cx="107148" cy="1348622"/>
          </a:xfrm>
          <a:prstGeom prst="leftBrace">
            <a:avLst>
              <a:gd name="adj1" fmla="val 16667"/>
              <a:gd name="adj2" fmla="val 49781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019362" y="614363"/>
            <a:ext cx="97694" cy="2324202"/>
            <a:chOff x="3019362" y="614363"/>
            <a:chExt cx="97694" cy="2324202"/>
          </a:xfrm>
        </p:grpSpPr>
        <p:sp>
          <p:nvSpPr>
            <p:cNvPr id="27" name="Freeform 26"/>
            <p:cNvSpPr/>
            <p:nvPr/>
          </p:nvSpPr>
          <p:spPr>
            <a:xfrm>
              <a:off x="3064669" y="2005013"/>
              <a:ext cx="0" cy="864393"/>
            </a:xfrm>
            <a:custGeom>
              <a:avLst/>
              <a:gdLst>
                <a:gd name="connsiteX0" fmla="*/ 0 w 0"/>
                <a:gd name="connsiteY0" fmla="*/ 0 h 864393"/>
                <a:gd name="connsiteX1" fmla="*/ 0 w 0"/>
                <a:gd name="connsiteY1" fmla="*/ 864393 h 864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64393">
                  <a:moveTo>
                    <a:pt x="0" y="0"/>
                  </a:moveTo>
                  <a:lnTo>
                    <a:pt x="0" y="864393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3062288" y="1042987"/>
              <a:ext cx="0" cy="771525"/>
            </a:xfrm>
            <a:custGeom>
              <a:avLst/>
              <a:gdLst>
                <a:gd name="connsiteX0" fmla="*/ 0 w 0"/>
                <a:gd name="connsiteY0" fmla="*/ 771525 h 771525"/>
                <a:gd name="connsiteX1" fmla="*/ 0 w 0"/>
                <a:gd name="connsiteY1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71525">
                  <a:moveTo>
                    <a:pt x="0" y="771525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3062288" y="614363"/>
              <a:ext cx="0" cy="411956"/>
            </a:xfrm>
            <a:custGeom>
              <a:avLst/>
              <a:gdLst>
                <a:gd name="connsiteX0" fmla="*/ 0 w 0"/>
                <a:gd name="connsiteY0" fmla="*/ 411956 h 411956"/>
                <a:gd name="connsiteX1" fmla="*/ 0 w 0"/>
                <a:gd name="connsiteY1" fmla="*/ 0 h 41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11956">
                  <a:moveTo>
                    <a:pt x="0" y="411956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ys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3019362" y="1814512"/>
              <a:ext cx="45307" cy="192881"/>
            </a:xfrm>
            <a:custGeom>
              <a:avLst/>
              <a:gdLst>
                <a:gd name="connsiteX0" fmla="*/ 45307 w 45307"/>
                <a:gd name="connsiteY0" fmla="*/ 192881 h 192881"/>
                <a:gd name="connsiteX1" fmla="*/ 40545 w 45307"/>
                <a:gd name="connsiteY1" fmla="*/ 142875 h 192881"/>
                <a:gd name="connsiteX2" fmla="*/ 21495 w 45307"/>
                <a:gd name="connsiteY2" fmla="*/ 116681 h 192881"/>
                <a:gd name="connsiteX3" fmla="*/ 63 w 45307"/>
                <a:gd name="connsiteY3" fmla="*/ 114300 h 192881"/>
                <a:gd name="connsiteX4" fmla="*/ 28638 w 45307"/>
                <a:gd name="connsiteY4" fmla="*/ 104775 h 192881"/>
                <a:gd name="connsiteX5" fmla="*/ 42926 w 45307"/>
                <a:gd name="connsiteY5" fmla="*/ 76200 h 192881"/>
                <a:gd name="connsiteX6" fmla="*/ 40545 w 45307"/>
                <a:gd name="connsiteY6" fmla="*/ 0 h 19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07" h="192881">
                  <a:moveTo>
                    <a:pt x="45307" y="192881"/>
                  </a:moveTo>
                  <a:cubicBezTo>
                    <a:pt x="44910" y="174228"/>
                    <a:pt x="44514" y="155575"/>
                    <a:pt x="40545" y="142875"/>
                  </a:cubicBezTo>
                  <a:cubicBezTo>
                    <a:pt x="36576" y="130175"/>
                    <a:pt x="28242" y="121443"/>
                    <a:pt x="21495" y="116681"/>
                  </a:cubicBezTo>
                  <a:cubicBezTo>
                    <a:pt x="14748" y="111919"/>
                    <a:pt x="-1128" y="116284"/>
                    <a:pt x="63" y="114300"/>
                  </a:cubicBezTo>
                  <a:cubicBezTo>
                    <a:pt x="1253" y="112316"/>
                    <a:pt x="21494" y="111125"/>
                    <a:pt x="28638" y="104775"/>
                  </a:cubicBezTo>
                  <a:cubicBezTo>
                    <a:pt x="35782" y="98425"/>
                    <a:pt x="40941" y="93662"/>
                    <a:pt x="42926" y="76200"/>
                  </a:cubicBezTo>
                  <a:cubicBezTo>
                    <a:pt x="44910" y="58737"/>
                    <a:pt x="42727" y="29368"/>
                    <a:pt x="40545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3064219" y="2869406"/>
              <a:ext cx="52837" cy="69159"/>
            </a:xfrm>
            <a:custGeom>
              <a:avLst/>
              <a:gdLst>
                <a:gd name="connsiteX0" fmla="*/ 450 w 52837"/>
                <a:gd name="connsiteY0" fmla="*/ 0 h 69159"/>
                <a:gd name="connsiteX1" fmla="*/ 2831 w 52837"/>
                <a:gd name="connsiteY1" fmla="*/ 52388 h 69159"/>
                <a:gd name="connsiteX2" fmla="*/ 21881 w 52837"/>
                <a:gd name="connsiteY2" fmla="*/ 66675 h 69159"/>
                <a:gd name="connsiteX3" fmla="*/ 52837 w 52837"/>
                <a:gd name="connsiteY3" fmla="*/ 69057 h 6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37" h="69159">
                  <a:moveTo>
                    <a:pt x="450" y="0"/>
                  </a:moveTo>
                  <a:cubicBezTo>
                    <a:pt x="-146" y="20638"/>
                    <a:pt x="-741" y="41276"/>
                    <a:pt x="2831" y="52388"/>
                  </a:cubicBezTo>
                  <a:cubicBezTo>
                    <a:pt x="6403" y="63500"/>
                    <a:pt x="13547" y="63897"/>
                    <a:pt x="21881" y="66675"/>
                  </a:cubicBezTo>
                  <a:cubicBezTo>
                    <a:pt x="30215" y="69453"/>
                    <a:pt x="41526" y="69255"/>
                    <a:pt x="52837" y="6905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</a:endParaRPr>
            </a:p>
          </p:txBody>
        </p:sp>
      </p:grpSp>
      <p:sp>
        <p:nvSpPr>
          <p:cNvPr id="34" name="Footer Placeholder 3"/>
          <p:cNvSpPr txBox="1">
            <a:spLocks/>
          </p:cNvSpPr>
          <p:nvPr/>
        </p:nvSpPr>
        <p:spPr>
          <a:xfrm>
            <a:off x="65964" y="6578980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</a:rPr>
              <a:t>© 2017 </a:t>
            </a:r>
            <a:r>
              <a:rPr lang="en-US" sz="900" dirty="0" smtClean="0">
                <a:solidFill>
                  <a:srgbClr val="000000"/>
                </a:solidFill>
              </a:rPr>
              <a:t>Pearson Education, Ltd.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How Is the Primary Shoot System Organized?</a:t>
            </a:r>
          </a:p>
        </p:txBody>
      </p:sp>
      <p:sp>
        <p:nvSpPr>
          <p:cNvPr id="6042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arrangement of vascular bundles and ground tissue in the stem differs between monocots and eudicots</a:t>
            </a:r>
          </a:p>
          <a:p>
            <a:r>
              <a:rPr lang="en-US" altLang="en-US" smtClean="0"/>
              <a:t>In a eudicot, </a:t>
            </a:r>
            <a:r>
              <a:rPr lang="en-US" altLang="en-US" b="1" smtClean="0"/>
              <a:t>vascular bundles </a:t>
            </a:r>
            <a:r>
              <a:rPr lang="en-US" altLang="en-US" smtClean="0"/>
              <a:t>are arranged in a ring near the stem’s perimeter</a:t>
            </a:r>
          </a:p>
          <a:p>
            <a:pPr lvl="1"/>
            <a:r>
              <a:rPr lang="en-US" altLang="en-US" smtClean="0"/>
              <a:t>Ground tissue is divided into the central </a:t>
            </a:r>
            <a:r>
              <a:rPr lang="en-US" altLang="en-US" b="1" smtClean="0"/>
              <a:t>pith</a:t>
            </a:r>
            <a:r>
              <a:rPr lang="en-US" altLang="en-US" smtClean="0"/>
              <a:t> and the outer </a:t>
            </a:r>
            <a:r>
              <a:rPr lang="en-US" altLang="en-US" b="1" smtClean="0"/>
              <a:t>cortex</a:t>
            </a:r>
          </a:p>
          <a:p>
            <a:r>
              <a:rPr lang="en-US" altLang="en-US" smtClean="0"/>
              <a:t>In a monocot, vascular bundles are scattered through the ground tissue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16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2"/>
          <a:stretch>
            <a:fillRect/>
          </a:stretch>
        </p:blipFill>
        <p:spPr>
          <a:xfrm>
            <a:off x="298704" y="1834896"/>
            <a:ext cx="8546592" cy="318820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34.19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57259" y="1851907"/>
            <a:ext cx="2713884" cy="1922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49" b="1" dirty="0">
                <a:solidFill>
                  <a:srgbClr val="000000"/>
                </a:solidFill>
                <a:latin typeface="Arial Black" pitchFamily="34" charset="0"/>
              </a:rPr>
              <a:t>(a) </a:t>
            </a:r>
            <a:r>
              <a:rPr lang="en-US" sz="1249" b="1" dirty="0">
                <a:solidFill>
                  <a:srgbClr val="000000"/>
                </a:solidFill>
                <a:latin typeface="Arial"/>
              </a:rPr>
              <a:t>Cross section of a </a:t>
            </a:r>
            <a:r>
              <a:rPr lang="en-US" sz="1249" b="1" dirty="0" err="1">
                <a:solidFill>
                  <a:srgbClr val="000000"/>
                </a:solidFill>
                <a:latin typeface="Arial"/>
              </a:rPr>
              <a:t>eudicot</a:t>
            </a:r>
            <a:r>
              <a:rPr lang="en-US" sz="1249" b="1" dirty="0">
                <a:solidFill>
                  <a:srgbClr val="000000"/>
                </a:solidFill>
                <a:latin typeface="Arial"/>
              </a:rPr>
              <a:t> 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2909" y="1839207"/>
            <a:ext cx="2819683" cy="1922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49" b="1" dirty="0">
                <a:solidFill>
                  <a:srgbClr val="000000"/>
                </a:solidFill>
                <a:latin typeface="Arial Black" pitchFamily="34" charset="0"/>
              </a:rPr>
              <a:t>(b) </a:t>
            </a:r>
            <a:r>
              <a:rPr lang="en-US" sz="1249" b="1" dirty="0">
                <a:solidFill>
                  <a:srgbClr val="000000"/>
                </a:solidFill>
                <a:latin typeface="Arial"/>
              </a:rPr>
              <a:t>Cross section of a monocot 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87884" y="2580570"/>
            <a:ext cx="650819" cy="1614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49" b="1" dirty="0">
                <a:solidFill>
                  <a:srgbClr val="000000"/>
                </a:solidFill>
                <a:latin typeface="Arial"/>
              </a:rPr>
              <a:t>Epidermis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8759" y="3220332"/>
            <a:ext cx="428002" cy="1614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49" b="1">
                <a:solidFill>
                  <a:srgbClr val="000000"/>
                </a:solidFill>
                <a:latin typeface="Arial"/>
              </a:rPr>
              <a:t>Cortex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8759" y="3440995"/>
            <a:ext cx="253274" cy="1614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49" b="1" dirty="0">
                <a:solidFill>
                  <a:srgbClr val="000000"/>
                </a:solidFill>
                <a:latin typeface="Arial"/>
              </a:rPr>
              <a:t>Pith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05347" y="3320345"/>
            <a:ext cx="484107" cy="32290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49" b="1" dirty="0" smtClean="0">
                <a:solidFill>
                  <a:srgbClr val="000000"/>
                </a:solidFill>
                <a:latin typeface="Arial"/>
              </a:rPr>
              <a:t>Ground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49" b="1" dirty="0" smtClean="0">
                <a:solidFill>
                  <a:srgbClr val="000000"/>
                </a:solidFill>
                <a:latin typeface="Arial"/>
              </a:rPr>
              <a:t>tissue</a:t>
            </a:r>
            <a:endParaRPr lang="en-US" sz="1049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547" y="3975982"/>
            <a:ext cx="403957" cy="1614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49" b="1">
                <a:solidFill>
                  <a:srgbClr val="000000"/>
                </a:solidFill>
                <a:latin typeface="Arial"/>
              </a:rPr>
              <a:t>Fibers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4309" y="4396670"/>
            <a:ext cx="397545" cy="1614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49" b="1" dirty="0">
                <a:solidFill>
                  <a:srgbClr val="000000"/>
                </a:solidFill>
                <a:latin typeface="Arial"/>
              </a:rPr>
              <a:t>Xylem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3597" y="4685595"/>
            <a:ext cx="352661" cy="1614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49" b="1" dirty="0">
                <a:solidFill>
                  <a:srgbClr val="000000"/>
                </a:solidFill>
                <a:latin typeface="Arial"/>
              </a:rPr>
              <a:t>1 mm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5409" y="4185532"/>
            <a:ext cx="485710" cy="1614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49" b="1">
                <a:solidFill>
                  <a:srgbClr val="000000"/>
                </a:solidFill>
                <a:latin typeface="Arial"/>
              </a:rPr>
              <a:t>Phloem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13284" y="4183945"/>
            <a:ext cx="562655" cy="32290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49" b="1" dirty="0" smtClean="0">
                <a:solidFill>
                  <a:srgbClr val="000000"/>
                </a:solidFill>
                <a:latin typeface="Arial"/>
              </a:rPr>
              <a:t>Vascular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49" b="1" dirty="0" smtClean="0">
                <a:solidFill>
                  <a:srgbClr val="000000"/>
                </a:solidFill>
                <a:latin typeface="Arial"/>
              </a:rPr>
              <a:t>bundles</a:t>
            </a:r>
            <a:endParaRPr lang="en-US" sz="1049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08934" y="4690357"/>
            <a:ext cx="464871" cy="1614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49" b="1" dirty="0">
                <a:solidFill>
                  <a:srgbClr val="000000"/>
                </a:solidFill>
                <a:latin typeface="Arial"/>
              </a:rPr>
              <a:t>0.5 mm</a:t>
            </a:r>
          </a:p>
        </p:txBody>
      </p:sp>
      <p:sp>
        <p:nvSpPr>
          <p:cNvPr id="2" name="Freeform 1"/>
          <p:cNvSpPr/>
          <p:nvPr/>
        </p:nvSpPr>
        <p:spPr>
          <a:xfrm>
            <a:off x="5486400" y="4286250"/>
            <a:ext cx="1231106" cy="0"/>
          </a:xfrm>
          <a:custGeom>
            <a:avLst/>
            <a:gdLst>
              <a:gd name="connsiteX0" fmla="*/ 0 w 1231106"/>
              <a:gd name="connsiteY0" fmla="*/ 0 h 0"/>
              <a:gd name="connsiteX1" fmla="*/ 1231106 w 123110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1106">
                <a:moveTo>
                  <a:pt x="0" y="0"/>
                </a:moveTo>
                <a:lnTo>
                  <a:pt x="1231106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6110288" y="4288631"/>
            <a:ext cx="445293" cy="183357"/>
          </a:xfrm>
          <a:custGeom>
            <a:avLst/>
            <a:gdLst>
              <a:gd name="connsiteX0" fmla="*/ 0 w 445293"/>
              <a:gd name="connsiteY0" fmla="*/ 0 h 183357"/>
              <a:gd name="connsiteX1" fmla="*/ 445293 w 445293"/>
              <a:gd name="connsiteY1" fmla="*/ 183357 h 18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5293" h="183357">
                <a:moveTo>
                  <a:pt x="0" y="0"/>
                </a:moveTo>
                <a:lnTo>
                  <a:pt x="445293" y="183357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053138" y="3998119"/>
            <a:ext cx="397668" cy="288131"/>
          </a:xfrm>
          <a:custGeom>
            <a:avLst/>
            <a:gdLst>
              <a:gd name="connsiteX0" fmla="*/ 0 w 397668"/>
              <a:gd name="connsiteY0" fmla="*/ 288131 h 288131"/>
              <a:gd name="connsiteX1" fmla="*/ 397668 w 397668"/>
              <a:gd name="connsiteY1" fmla="*/ 0 h 28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7668" h="288131">
                <a:moveTo>
                  <a:pt x="0" y="288131"/>
                </a:moveTo>
                <a:lnTo>
                  <a:pt x="397668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50806" y="3883819"/>
            <a:ext cx="228600" cy="23098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17506" y="4195763"/>
            <a:ext cx="228600" cy="26908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50819" y="4372313"/>
            <a:ext cx="164306" cy="18581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526631" y="4274344"/>
            <a:ext cx="1316832" cy="154781"/>
          </a:xfrm>
          <a:custGeom>
            <a:avLst/>
            <a:gdLst>
              <a:gd name="connsiteX0" fmla="*/ 1316832 w 1316832"/>
              <a:gd name="connsiteY0" fmla="*/ 0 h 154781"/>
              <a:gd name="connsiteX1" fmla="*/ 516732 w 1316832"/>
              <a:gd name="connsiteY1" fmla="*/ 0 h 154781"/>
              <a:gd name="connsiteX2" fmla="*/ 0 w 1316832"/>
              <a:gd name="connsiteY2" fmla="*/ 154781 h 15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6832" h="154781">
                <a:moveTo>
                  <a:pt x="1316832" y="0"/>
                </a:moveTo>
                <a:lnTo>
                  <a:pt x="516732" y="0"/>
                </a:lnTo>
                <a:lnTo>
                  <a:pt x="0" y="154781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886200" y="4000500"/>
            <a:ext cx="159544" cy="271463"/>
          </a:xfrm>
          <a:custGeom>
            <a:avLst/>
            <a:gdLst>
              <a:gd name="connsiteX0" fmla="*/ 159544 w 159544"/>
              <a:gd name="connsiteY0" fmla="*/ 271463 h 271463"/>
              <a:gd name="connsiteX1" fmla="*/ 0 w 159544"/>
              <a:gd name="connsiteY1" fmla="*/ 0 h 27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544" h="271463">
                <a:moveTo>
                  <a:pt x="159544" y="271463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5" name="Rectangle 24"/>
          <p:cNvSpPr/>
          <p:nvPr/>
        </p:nvSpPr>
        <p:spPr>
          <a:xfrm rot="17998562">
            <a:off x="3535735" y="3662648"/>
            <a:ext cx="284568" cy="46689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6" name="Rectangle 25"/>
          <p:cNvSpPr/>
          <p:nvPr/>
        </p:nvSpPr>
        <p:spPr>
          <a:xfrm rot="19174650">
            <a:off x="3281776" y="4090803"/>
            <a:ext cx="240441" cy="38586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076325" y="4891087"/>
            <a:ext cx="321469" cy="0"/>
          </a:xfrm>
          <a:custGeom>
            <a:avLst/>
            <a:gdLst>
              <a:gd name="connsiteX0" fmla="*/ 0 w 321469"/>
              <a:gd name="connsiteY0" fmla="*/ 0 h 0"/>
              <a:gd name="connsiteX1" fmla="*/ 321469 w 32146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1469">
                <a:moveTo>
                  <a:pt x="0" y="0"/>
                </a:moveTo>
                <a:lnTo>
                  <a:pt x="321469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8162925" y="4888706"/>
            <a:ext cx="550069" cy="0"/>
          </a:xfrm>
          <a:custGeom>
            <a:avLst/>
            <a:gdLst>
              <a:gd name="connsiteX0" fmla="*/ 0 w 550069"/>
              <a:gd name="connsiteY0" fmla="*/ 0 h 0"/>
              <a:gd name="connsiteX1" fmla="*/ 550069 w 55006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0069">
                <a:moveTo>
                  <a:pt x="0" y="0"/>
                </a:moveTo>
                <a:lnTo>
                  <a:pt x="550069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833438" y="4269581"/>
            <a:ext cx="835818" cy="219075"/>
          </a:xfrm>
          <a:custGeom>
            <a:avLst/>
            <a:gdLst>
              <a:gd name="connsiteX0" fmla="*/ 0 w 835818"/>
              <a:gd name="connsiteY0" fmla="*/ 219075 h 219075"/>
              <a:gd name="connsiteX1" fmla="*/ 835818 w 835818"/>
              <a:gd name="connsiteY1" fmla="*/ 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5818" h="219075">
                <a:moveTo>
                  <a:pt x="0" y="219075"/>
                </a:moveTo>
                <a:lnTo>
                  <a:pt x="835818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835819" y="4002881"/>
            <a:ext cx="514350" cy="271463"/>
          </a:xfrm>
          <a:custGeom>
            <a:avLst/>
            <a:gdLst>
              <a:gd name="connsiteX0" fmla="*/ 0 w 514350"/>
              <a:gd name="connsiteY0" fmla="*/ 271463 h 271463"/>
              <a:gd name="connsiteX1" fmla="*/ 514350 w 514350"/>
              <a:gd name="connsiteY1" fmla="*/ 0 h 27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4350" h="271463">
                <a:moveTo>
                  <a:pt x="0" y="271463"/>
                </a:moveTo>
                <a:lnTo>
                  <a:pt x="51435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833438" y="3759994"/>
            <a:ext cx="259556" cy="297656"/>
          </a:xfrm>
          <a:custGeom>
            <a:avLst/>
            <a:gdLst>
              <a:gd name="connsiteX0" fmla="*/ 0 w 259556"/>
              <a:gd name="connsiteY0" fmla="*/ 297656 h 297656"/>
              <a:gd name="connsiteX1" fmla="*/ 259556 w 259556"/>
              <a:gd name="connsiteY1" fmla="*/ 0 h 29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9556" h="297656">
                <a:moveTo>
                  <a:pt x="0" y="297656"/>
                </a:moveTo>
                <a:lnTo>
                  <a:pt x="259556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3067050" y="3519488"/>
            <a:ext cx="1145381" cy="0"/>
          </a:xfrm>
          <a:custGeom>
            <a:avLst/>
            <a:gdLst>
              <a:gd name="connsiteX0" fmla="*/ 0 w 1145381"/>
              <a:gd name="connsiteY0" fmla="*/ 0 h 0"/>
              <a:gd name="connsiteX1" fmla="*/ 1145381 w 114538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5381">
                <a:moveTo>
                  <a:pt x="0" y="0"/>
                </a:moveTo>
                <a:lnTo>
                  <a:pt x="1145381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4029075" y="3305175"/>
            <a:ext cx="188119" cy="0"/>
          </a:xfrm>
          <a:custGeom>
            <a:avLst/>
            <a:gdLst>
              <a:gd name="connsiteX0" fmla="*/ 0 w 188119"/>
              <a:gd name="connsiteY0" fmla="*/ 0 h 0"/>
              <a:gd name="connsiteX1" fmla="*/ 188119 w 18811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119">
                <a:moveTo>
                  <a:pt x="0" y="0"/>
                </a:moveTo>
                <a:lnTo>
                  <a:pt x="188119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4705350" y="3309938"/>
            <a:ext cx="145256" cy="92868"/>
          </a:xfrm>
          <a:custGeom>
            <a:avLst/>
            <a:gdLst>
              <a:gd name="connsiteX0" fmla="*/ 0 w 145256"/>
              <a:gd name="connsiteY0" fmla="*/ 0 h 92868"/>
              <a:gd name="connsiteX1" fmla="*/ 50006 w 145256"/>
              <a:gd name="connsiteY1" fmla="*/ 0 h 92868"/>
              <a:gd name="connsiteX2" fmla="*/ 109538 w 145256"/>
              <a:gd name="connsiteY2" fmla="*/ 92868 h 92868"/>
              <a:gd name="connsiteX3" fmla="*/ 145256 w 145256"/>
              <a:gd name="connsiteY3" fmla="*/ 92868 h 9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256" h="92868">
                <a:moveTo>
                  <a:pt x="0" y="0"/>
                </a:moveTo>
                <a:lnTo>
                  <a:pt x="50006" y="0"/>
                </a:lnTo>
                <a:lnTo>
                  <a:pt x="109538" y="92868"/>
                </a:lnTo>
                <a:lnTo>
                  <a:pt x="145256" y="92868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4564856" y="3402806"/>
            <a:ext cx="250031" cy="121444"/>
          </a:xfrm>
          <a:custGeom>
            <a:avLst/>
            <a:gdLst>
              <a:gd name="connsiteX0" fmla="*/ 0 w 250031"/>
              <a:gd name="connsiteY0" fmla="*/ 121444 h 121444"/>
              <a:gd name="connsiteX1" fmla="*/ 183356 w 250031"/>
              <a:gd name="connsiteY1" fmla="*/ 121444 h 121444"/>
              <a:gd name="connsiteX2" fmla="*/ 250031 w 250031"/>
              <a:gd name="connsiteY2" fmla="*/ 0 h 12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031" h="121444">
                <a:moveTo>
                  <a:pt x="0" y="121444"/>
                </a:moveTo>
                <a:lnTo>
                  <a:pt x="183356" y="121444"/>
                </a:lnTo>
                <a:lnTo>
                  <a:pt x="250031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3779044" y="2664619"/>
            <a:ext cx="1052512" cy="0"/>
          </a:xfrm>
          <a:custGeom>
            <a:avLst/>
            <a:gdLst>
              <a:gd name="connsiteX0" fmla="*/ 0 w 1052512"/>
              <a:gd name="connsiteY0" fmla="*/ 0 h 0"/>
              <a:gd name="connsiteX1" fmla="*/ 1052512 w 10525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2512">
                <a:moveTo>
                  <a:pt x="0" y="0"/>
                </a:moveTo>
                <a:lnTo>
                  <a:pt x="1052512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5550694" y="2671763"/>
            <a:ext cx="373856" cy="0"/>
          </a:xfrm>
          <a:custGeom>
            <a:avLst/>
            <a:gdLst>
              <a:gd name="connsiteX0" fmla="*/ 0 w 373856"/>
              <a:gd name="connsiteY0" fmla="*/ 0 h 0"/>
              <a:gd name="connsiteX1" fmla="*/ 373856 w 37385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856">
                <a:moveTo>
                  <a:pt x="0" y="0"/>
                </a:moveTo>
                <a:lnTo>
                  <a:pt x="373856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5417344" y="3412331"/>
            <a:ext cx="1226344" cy="0"/>
          </a:xfrm>
          <a:custGeom>
            <a:avLst/>
            <a:gdLst>
              <a:gd name="connsiteX0" fmla="*/ 0 w 1226344"/>
              <a:gd name="connsiteY0" fmla="*/ 0 h 0"/>
              <a:gd name="connsiteX1" fmla="*/ 1226344 w 122634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6344">
                <a:moveTo>
                  <a:pt x="0" y="0"/>
                </a:moveTo>
                <a:lnTo>
                  <a:pt x="1226344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41" name="Footer Placeholder 3"/>
          <p:cNvSpPr txBox="1">
            <a:spLocks/>
          </p:cNvSpPr>
          <p:nvPr/>
        </p:nvSpPr>
        <p:spPr>
          <a:xfrm>
            <a:off x="65964" y="6578980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</a:rPr>
              <a:t>© 2017 </a:t>
            </a:r>
            <a:r>
              <a:rPr lang="en-US" sz="900" dirty="0" smtClean="0">
                <a:solidFill>
                  <a:srgbClr val="000000"/>
                </a:solidFill>
              </a:rPr>
              <a:t>Pearson Education, Ltd.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Secondary Growth Widens Shoots and Roots</a:t>
            </a:r>
          </a:p>
        </p:txBody>
      </p:sp>
      <p:sp>
        <p:nvSpPr>
          <p:cNvPr id="62468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Secondary growth </a:t>
            </a:r>
            <a:r>
              <a:rPr lang="en-US" altLang="en-US" dirty="0" smtClean="0"/>
              <a:t>increases the width of roots and shoots, increasing the amount of conducting tissue available and providing increased structural support</a:t>
            </a:r>
          </a:p>
          <a:p>
            <a:r>
              <a:rPr lang="en-US" altLang="en-US" dirty="0" smtClean="0"/>
              <a:t>Secondary growth produces </a:t>
            </a:r>
            <a:r>
              <a:rPr lang="en-US" altLang="en-US" b="1" dirty="0" smtClean="0"/>
              <a:t>wood</a:t>
            </a:r>
            <a:r>
              <a:rPr lang="en-US" altLang="en-US" dirty="0" smtClean="0"/>
              <a:t> and occurs in species that have a cambium in addition to </a:t>
            </a:r>
            <a:br>
              <a:rPr lang="en-US" altLang="en-US" dirty="0" smtClean="0"/>
            </a:br>
            <a:r>
              <a:rPr lang="en-US" altLang="en-US" dirty="0" smtClean="0"/>
              <a:t>apical meristems </a:t>
            </a:r>
          </a:p>
        </p:txBody>
      </p:sp>
    </p:spTree>
    <p:extLst>
      <p:ext uri="{BB962C8B-B14F-4D97-AF65-F5344CB8AC3E}">
        <p14:creationId xmlns:p14="http://schemas.microsoft.com/office/powerpoint/2010/main" val="167124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a Cambium?</a:t>
            </a:r>
          </a:p>
        </p:txBody>
      </p:sp>
      <p:sp>
        <p:nvSpPr>
          <p:cNvPr id="12083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cambium</a:t>
            </a:r>
            <a:r>
              <a:rPr lang="en-US" dirty="0" smtClean="0"/>
              <a:t> differs from an apical meristem</a:t>
            </a:r>
          </a:p>
          <a:p>
            <a:pPr lvl="1"/>
            <a:r>
              <a:rPr lang="en-US" dirty="0" smtClean="0"/>
              <a:t>It forms a cylinder that runs the length of the root, trunk, or branch</a:t>
            </a:r>
          </a:p>
          <a:p>
            <a:pPr lvl="1"/>
            <a:r>
              <a:rPr lang="en-US" dirty="0" smtClean="0"/>
              <a:t>Its cells divide to increase the width of the plant</a:t>
            </a:r>
          </a:p>
          <a:p>
            <a:r>
              <a:rPr lang="en-US" dirty="0" smtClean="0"/>
              <a:t>There are two types of cambia in plants:</a:t>
            </a:r>
          </a:p>
          <a:p>
            <a:pPr marL="946150" lvl="1" indent="-514350">
              <a:buFont typeface="+mj-lt"/>
              <a:buAutoNum type="arabicPeriod"/>
            </a:pPr>
            <a:r>
              <a:rPr lang="en-US" dirty="0"/>
              <a:t>​</a:t>
            </a:r>
            <a:r>
              <a:rPr lang="en-US" b="1" dirty="0" smtClean="0"/>
              <a:t>Vascular cambium </a:t>
            </a:r>
            <a:r>
              <a:rPr lang="en-US" dirty="0" smtClean="0"/>
              <a:t>is located between secondary xylem and secondary phloem </a:t>
            </a:r>
          </a:p>
          <a:p>
            <a:pPr marL="946150" lvl="1" indent="-514350">
              <a:buFont typeface="+mj-lt"/>
              <a:buAutoNum type="arabicPeriod"/>
            </a:pPr>
            <a:r>
              <a:rPr lang="en-US" dirty="0"/>
              <a:t>​</a:t>
            </a:r>
            <a:r>
              <a:rPr lang="en-US" b="1" dirty="0" smtClean="0"/>
              <a:t>Cork cambium </a:t>
            </a:r>
            <a:r>
              <a:rPr lang="en-US" dirty="0" smtClean="0"/>
              <a:t>is located near the outer perimeter of the root, trunk, or branch</a:t>
            </a:r>
          </a:p>
        </p:txBody>
      </p:sp>
    </p:spTree>
    <p:extLst>
      <p:ext uri="{BB962C8B-B14F-4D97-AF65-F5344CB8AC3E}">
        <p14:creationId xmlns:p14="http://schemas.microsoft.com/office/powerpoint/2010/main" val="160213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How Does a Cambium Initiate Secondary Growth?</a:t>
            </a:r>
          </a:p>
        </p:txBody>
      </p:sp>
      <p:sp>
        <p:nvSpPr>
          <p:cNvPr id="6451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the stem of a woody </a:t>
            </a:r>
            <a:r>
              <a:rPr lang="en-US" altLang="en-US" dirty="0" err="1" smtClean="0"/>
              <a:t>eudicot</a:t>
            </a:r>
            <a:r>
              <a:rPr lang="en-US" altLang="en-US" dirty="0" smtClean="0"/>
              <a:t>, a single layer of cells between the xylem and phloem becomes </a:t>
            </a:r>
            <a:r>
              <a:rPr lang="en-US" altLang="en-US" dirty="0" err="1" smtClean="0"/>
              <a:t>meristematic</a:t>
            </a:r>
            <a:r>
              <a:rPr lang="en-US" altLang="en-US" dirty="0" smtClean="0"/>
              <a:t> and forms the vascular cambium</a:t>
            </a:r>
          </a:p>
          <a:p>
            <a:r>
              <a:rPr lang="en-US" altLang="en-US" dirty="0" smtClean="0"/>
              <a:t>Another ring of cells under the epidermis becomes </a:t>
            </a:r>
            <a:r>
              <a:rPr lang="en-US" altLang="en-US" dirty="0" err="1" smtClean="0"/>
              <a:t>meristematic</a:t>
            </a:r>
            <a:r>
              <a:rPr lang="en-US" altLang="en-US" dirty="0" smtClean="0"/>
              <a:t> and forms the cork cambium</a:t>
            </a:r>
          </a:p>
          <a:p>
            <a:r>
              <a:rPr lang="en-US" altLang="en-US" dirty="0" smtClean="0"/>
              <a:t>Each cambium produces secondary growth </a:t>
            </a:r>
            <a:br>
              <a:rPr lang="en-US" altLang="en-US" dirty="0" smtClean="0"/>
            </a:br>
            <a:r>
              <a:rPr lang="en-US" altLang="en-US" dirty="0" smtClean="0"/>
              <a:t>each year</a:t>
            </a:r>
          </a:p>
          <a:p>
            <a:r>
              <a:rPr lang="en-US" altLang="en-US" dirty="0" smtClean="0"/>
              <a:t>Secondary growth occurs in a similar fashion </a:t>
            </a:r>
            <a:br>
              <a:rPr lang="en-US" altLang="en-US" dirty="0" smtClean="0"/>
            </a:br>
            <a:r>
              <a:rPr lang="en-US" altLang="en-US" dirty="0" smtClean="0"/>
              <a:t>in roots</a:t>
            </a:r>
          </a:p>
        </p:txBody>
      </p:sp>
    </p:spTree>
    <p:extLst>
      <p:ext uri="{BB962C8B-B14F-4D97-AF65-F5344CB8AC3E}">
        <p14:creationId xmlns:p14="http://schemas.microsoft.com/office/powerpoint/2010/main" val="24689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9"/>
          <a:stretch>
            <a:fillRect/>
          </a:stretch>
        </p:blipFill>
        <p:spPr>
          <a:xfrm>
            <a:off x="298704" y="381000"/>
            <a:ext cx="8546592" cy="6096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34.20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© 2017 Pearson Education, Ltd.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113" y="383509"/>
            <a:ext cx="419987" cy="2208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3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00313" y="4104610"/>
            <a:ext cx="1516441" cy="2208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3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Secondary xylem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49451" y="5117435"/>
            <a:ext cx="1261564" cy="2208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3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Primary xylem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81151" y="5831810"/>
            <a:ext cx="347852" cy="2208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35" b="1">
                <a:solidFill>
                  <a:srgbClr val="000000"/>
                </a:solidFill>
                <a:latin typeface="Arial"/>
                <a:ea typeface="ＭＳ Ｐゴシック" charset="0"/>
              </a:rPr>
              <a:t>Pith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288" y="1874172"/>
            <a:ext cx="477375" cy="2208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35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Bark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68788" y="1070897"/>
            <a:ext cx="1461619" cy="2208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35" b="1" dirty="0" smtClean="0">
                <a:solidFill>
                  <a:srgbClr val="CA1496"/>
                </a:solidFill>
                <a:latin typeface="Arial Black" pitchFamily="34" charset="0"/>
                <a:ea typeface="ＭＳ Ｐゴシック" charset="0"/>
              </a:rPr>
              <a:t>Cork cambium</a:t>
            </a:r>
            <a:endParaRPr lang="en-US" sz="1435" b="1" dirty="0">
              <a:solidFill>
                <a:srgbClr val="CA1496"/>
              </a:solidFill>
              <a:latin typeface="Arial Black" pitchFamily="34" charset="0"/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8613" y="1378872"/>
            <a:ext cx="583493" cy="2208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35" b="1">
                <a:solidFill>
                  <a:srgbClr val="000000"/>
                </a:solidFill>
                <a:latin typeface="Arial"/>
                <a:ea typeface="ＭＳ Ｐゴシック" charset="0"/>
              </a:rPr>
              <a:t>Cortex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64001" y="1651922"/>
            <a:ext cx="1393010" cy="2208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35" b="1">
                <a:solidFill>
                  <a:srgbClr val="000000"/>
                </a:solidFill>
                <a:latin typeface="Arial"/>
                <a:ea typeface="ＭＳ Ｐゴシック" charset="0"/>
              </a:rPr>
              <a:t>Primary phloem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67126" y="2201197"/>
            <a:ext cx="1647887" cy="2208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3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Secondary phloem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30588" y="2771110"/>
            <a:ext cx="1867627" cy="2208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35" b="1" dirty="0" smtClean="0">
                <a:solidFill>
                  <a:srgbClr val="0092D6"/>
                </a:solidFill>
                <a:latin typeface="Arial Black" pitchFamily="34" charset="0"/>
                <a:ea typeface="ＭＳ Ｐゴシック" charset="0"/>
              </a:rPr>
              <a:t>Vascular cambium</a:t>
            </a:r>
            <a:endParaRPr lang="en-US" sz="1435" b="1" dirty="0">
              <a:solidFill>
                <a:srgbClr val="0092D6"/>
              </a:solidFill>
              <a:latin typeface="Arial Black" pitchFamily="34" charset="0"/>
              <a:ea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12488" y="3895060"/>
            <a:ext cx="549894" cy="2208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35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Wood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55488" y="5865147"/>
            <a:ext cx="679673" cy="2208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35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200  </a:t>
            </a:r>
            <a:r>
              <a:rPr lang="en-US" sz="1435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µ</a:t>
            </a:r>
            <a:r>
              <a:rPr lang="en-US" sz="1435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  <a:endParaRPr lang="en-US" sz="1435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231481" y="1304925"/>
            <a:ext cx="238125" cy="0"/>
          </a:xfrm>
          <a:custGeom>
            <a:avLst/>
            <a:gdLst>
              <a:gd name="connsiteX0" fmla="*/ 0 w 238125"/>
              <a:gd name="connsiteY0" fmla="*/ 0 h 0"/>
              <a:gd name="connsiteX1" fmla="*/ 238125 w 2381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25">
                <a:moveTo>
                  <a:pt x="0" y="0"/>
                </a:moveTo>
                <a:lnTo>
                  <a:pt x="238125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198019" y="1302544"/>
            <a:ext cx="245269" cy="0"/>
          </a:xfrm>
          <a:custGeom>
            <a:avLst/>
            <a:gdLst>
              <a:gd name="connsiteX0" fmla="*/ 0 w 245269"/>
              <a:gd name="connsiteY0" fmla="*/ 0 h 0"/>
              <a:gd name="connsiteX1" fmla="*/ 245269 w 24526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5269">
                <a:moveTo>
                  <a:pt x="0" y="0"/>
                </a:moveTo>
                <a:lnTo>
                  <a:pt x="245269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231497" y="1304941"/>
            <a:ext cx="238125" cy="0"/>
          </a:xfrm>
          <a:custGeom>
            <a:avLst/>
            <a:gdLst>
              <a:gd name="connsiteX0" fmla="*/ 0 w 238125"/>
              <a:gd name="connsiteY0" fmla="*/ 0 h 0"/>
              <a:gd name="connsiteX1" fmla="*/ 238125 w 2381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25">
                <a:moveTo>
                  <a:pt x="0" y="0"/>
                </a:moveTo>
                <a:lnTo>
                  <a:pt x="23812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198035" y="1302560"/>
            <a:ext cx="245269" cy="0"/>
          </a:xfrm>
          <a:custGeom>
            <a:avLst/>
            <a:gdLst>
              <a:gd name="connsiteX0" fmla="*/ 0 w 245269"/>
              <a:gd name="connsiteY0" fmla="*/ 0 h 0"/>
              <a:gd name="connsiteX1" fmla="*/ 245269 w 24526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5269">
                <a:moveTo>
                  <a:pt x="0" y="0"/>
                </a:moveTo>
                <a:lnTo>
                  <a:pt x="245269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43288" y="1159669"/>
            <a:ext cx="788193" cy="519112"/>
          </a:xfrm>
          <a:prstGeom prst="rect">
            <a:avLst/>
          </a:prstGeom>
          <a:solidFill>
            <a:schemeClr val="tx1">
              <a:alpha val="30000"/>
            </a:schemeClr>
          </a:solidFill>
          <a:ln w="1270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96876" y="1191547"/>
            <a:ext cx="665247" cy="44165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35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Phloem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35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rays</a:t>
            </a:r>
            <a:endParaRPr lang="en-US" sz="1435" b="1" dirty="0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676275" y="669131"/>
            <a:ext cx="226219" cy="271463"/>
          </a:xfrm>
          <a:custGeom>
            <a:avLst/>
            <a:gdLst>
              <a:gd name="connsiteX0" fmla="*/ 0 w 226219"/>
              <a:gd name="connsiteY0" fmla="*/ 0 h 271463"/>
              <a:gd name="connsiteX1" fmla="*/ 226219 w 226219"/>
              <a:gd name="connsiteY1" fmla="*/ 271463 h 27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6219" h="271463">
                <a:moveTo>
                  <a:pt x="0" y="0"/>
                </a:moveTo>
                <a:lnTo>
                  <a:pt x="226219" y="271463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6" name="Left Brace 25"/>
          <p:cNvSpPr/>
          <p:nvPr/>
        </p:nvSpPr>
        <p:spPr bwMode="auto">
          <a:xfrm rot="19739670">
            <a:off x="836356" y="1070243"/>
            <a:ext cx="143830" cy="1736037"/>
          </a:xfrm>
          <a:prstGeom prst="leftBrace">
            <a:avLst>
              <a:gd name="adj1" fmla="val 1884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7" name="Left Brace 26"/>
          <p:cNvSpPr/>
          <p:nvPr/>
        </p:nvSpPr>
        <p:spPr bwMode="auto">
          <a:xfrm rot="19739670">
            <a:off x="2050677" y="2557061"/>
            <a:ext cx="143830" cy="2833939"/>
          </a:xfrm>
          <a:prstGeom prst="leftBrace">
            <a:avLst>
              <a:gd name="adj1" fmla="val 1884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8" name="Left Brace 27"/>
          <p:cNvSpPr/>
          <p:nvPr/>
        </p:nvSpPr>
        <p:spPr bwMode="auto">
          <a:xfrm rot="12666358">
            <a:off x="5529452" y="2679274"/>
            <a:ext cx="143830" cy="2459206"/>
          </a:xfrm>
          <a:prstGeom prst="leftBrace">
            <a:avLst>
              <a:gd name="adj1" fmla="val 18840"/>
              <a:gd name="adj2" fmla="val 38791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9" name="Left Brace 28"/>
          <p:cNvSpPr/>
          <p:nvPr/>
        </p:nvSpPr>
        <p:spPr bwMode="auto">
          <a:xfrm rot="12645924">
            <a:off x="6552879" y="1610782"/>
            <a:ext cx="143830" cy="1169682"/>
          </a:xfrm>
          <a:prstGeom prst="leftBrace">
            <a:avLst>
              <a:gd name="adj1" fmla="val 18840"/>
              <a:gd name="adj2" fmla="val 4686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0" name="Left Brace 29"/>
          <p:cNvSpPr/>
          <p:nvPr/>
        </p:nvSpPr>
        <p:spPr bwMode="auto">
          <a:xfrm rot="12645924">
            <a:off x="7030075" y="1203334"/>
            <a:ext cx="143830" cy="369486"/>
          </a:xfrm>
          <a:prstGeom prst="leftBrace">
            <a:avLst>
              <a:gd name="adj1" fmla="val 18840"/>
              <a:gd name="adj2" fmla="val 4686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7027069" y="1135856"/>
            <a:ext cx="247650" cy="40482"/>
          </a:xfrm>
          <a:custGeom>
            <a:avLst/>
            <a:gdLst>
              <a:gd name="connsiteX0" fmla="*/ 0 w 247650"/>
              <a:gd name="connsiteY0" fmla="*/ 0 h 40482"/>
              <a:gd name="connsiteX1" fmla="*/ 247650 w 247650"/>
              <a:gd name="connsiteY1" fmla="*/ 40482 h 4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40482">
                <a:moveTo>
                  <a:pt x="0" y="0"/>
                </a:moveTo>
                <a:lnTo>
                  <a:pt x="247650" y="40482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6724650" y="1500188"/>
            <a:ext cx="357188" cy="233362"/>
          </a:xfrm>
          <a:custGeom>
            <a:avLst/>
            <a:gdLst>
              <a:gd name="connsiteX0" fmla="*/ 0 w 357188"/>
              <a:gd name="connsiteY0" fmla="*/ 0 h 233362"/>
              <a:gd name="connsiteX1" fmla="*/ 357188 w 357188"/>
              <a:gd name="connsiteY1" fmla="*/ 233362 h 23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7188" h="233362">
                <a:moveTo>
                  <a:pt x="0" y="0"/>
                </a:moveTo>
                <a:lnTo>
                  <a:pt x="357188" y="233362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6117431" y="2640806"/>
            <a:ext cx="309563" cy="238125"/>
          </a:xfrm>
          <a:custGeom>
            <a:avLst/>
            <a:gdLst>
              <a:gd name="connsiteX0" fmla="*/ 0 w 309563"/>
              <a:gd name="connsiteY0" fmla="*/ 0 h 238125"/>
              <a:gd name="connsiteX1" fmla="*/ 309563 w 309563"/>
              <a:gd name="connsiteY1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563" h="238125">
                <a:moveTo>
                  <a:pt x="0" y="0"/>
                </a:moveTo>
                <a:lnTo>
                  <a:pt x="309563" y="23812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4121944" y="2847975"/>
            <a:ext cx="416719" cy="0"/>
          </a:xfrm>
          <a:custGeom>
            <a:avLst/>
            <a:gdLst>
              <a:gd name="connsiteX0" fmla="*/ 0 w 416719"/>
              <a:gd name="connsiteY0" fmla="*/ 0 h 0"/>
              <a:gd name="connsiteX1" fmla="*/ 416719 w 41671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6719">
                <a:moveTo>
                  <a:pt x="0" y="0"/>
                </a:moveTo>
                <a:lnTo>
                  <a:pt x="416719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3169444" y="2833688"/>
            <a:ext cx="371475" cy="0"/>
          </a:xfrm>
          <a:custGeom>
            <a:avLst/>
            <a:gdLst>
              <a:gd name="connsiteX0" fmla="*/ 0 w 371475"/>
              <a:gd name="connsiteY0" fmla="*/ 0 h 0"/>
              <a:gd name="connsiteX1" fmla="*/ 371475 w 3714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1475">
                <a:moveTo>
                  <a:pt x="0" y="0"/>
                </a:moveTo>
                <a:lnTo>
                  <a:pt x="371475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4121960" y="2847991"/>
            <a:ext cx="416719" cy="0"/>
          </a:xfrm>
          <a:custGeom>
            <a:avLst/>
            <a:gdLst>
              <a:gd name="connsiteX0" fmla="*/ 0 w 416719"/>
              <a:gd name="connsiteY0" fmla="*/ 0 h 0"/>
              <a:gd name="connsiteX1" fmla="*/ 416719 w 41671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6719">
                <a:moveTo>
                  <a:pt x="0" y="0"/>
                </a:moveTo>
                <a:lnTo>
                  <a:pt x="416719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3169460" y="2833704"/>
            <a:ext cx="371475" cy="0"/>
          </a:xfrm>
          <a:custGeom>
            <a:avLst/>
            <a:gdLst>
              <a:gd name="connsiteX0" fmla="*/ 0 w 371475"/>
              <a:gd name="connsiteY0" fmla="*/ 0 h 0"/>
              <a:gd name="connsiteX1" fmla="*/ 371475 w 3714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1475">
                <a:moveTo>
                  <a:pt x="0" y="0"/>
                </a:moveTo>
                <a:lnTo>
                  <a:pt x="37147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496876" y="2719301"/>
            <a:ext cx="644118" cy="476337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52438" y="2734597"/>
            <a:ext cx="543417" cy="44165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35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Xylem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35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rays</a:t>
            </a:r>
            <a:endParaRPr lang="en-US" sz="1435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4588669" y="4988719"/>
            <a:ext cx="371475" cy="226219"/>
          </a:xfrm>
          <a:custGeom>
            <a:avLst/>
            <a:gdLst>
              <a:gd name="connsiteX0" fmla="*/ 0 w 371475"/>
              <a:gd name="connsiteY0" fmla="*/ 0 h 226219"/>
              <a:gd name="connsiteX1" fmla="*/ 371475 w 371475"/>
              <a:gd name="connsiteY1" fmla="*/ 226219 h 22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1475" h="226219">
                <a:moveTo>
                  <a:pt x="0" y="0"/>
                </a:moveTo>
                <a:lnTo>
                  <a:pt x="371475" y="226219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4205288" y="5722144"/>
            <a:ext cx="383381" cy="209550"/>
          </a:xfrm>
          <a:custGeom>
            <a:avLst/>
            <a:gdLst>
              <a:gd name="connsiteX0" fmla="*/ 0 w 383381"/>
              <a:gd name="connsiteY0" fmla="*/ 0 h 209550"/>
              <a:gd name="connsiteX1" fmla="*/ 383381 w 383381"/>
              <a:gd name="connsiteY1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3381" h="209550">
                <a:moveTo>
                  <a:pt x="0" y="0"/>
                </a:moveTo>
                <a:lnTo>
                  <a:pt x="383381" y="20955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2483644" y="6136481"/>
            <a:ext cx="873919" cy="0"/>
          </a:xfrm>
          <a:custGeom>
            <a:avLst/>
            <a:gdLst>
              <a:gd name="connsiteX0" fmla="*/ 0 w 873919"/>
              <a:gd name="connsiteY0" fmla="*/ 0 h 0"/>
              <a:gd name="connsiteX1" fmla="*/ 873919 w 87391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3919">
                <a:moveTo>
                  <a:pt x="0" y="0"/>
                </a:moveTo>
                <a:lnTo>
                  <a:pt x="873919" y="0"/>
                </a:lnTo>
              </a:path>
            </a:pathLst>
          </a:custGeom>
          <a:noFill/>
          <a:ln w="635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18055589">
            <a:off x="6468011" y="779096"/>
            <a:ext cx="719749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>
                  <a:solidFill>
                    <a:srgbClr val="CA1496"/>
                  </a:solidFill>
                </a:ln>
                <a:solidFill>
                  <a:srgbClr val="FFFFFF"/>
                </a:solidFill>
                <a:latin typeface="Arial"/>
                <a:ea typeface="ＭＳ Ｐゴシック" charset="0"/>
              </a:rPr>
              <a:t>Growth</a:t>
            </a:r>
            <a:endParaRPr lang="en-US" sz="1600" b="1" dirty="0">
              <a:ln>
                <a:solidFill>
                  <a:srgbClr val="CA1496"/>
                </a:solidFill>
              </a:ln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 rot="1797801">
            <a:off x="5684344" y="2172197"/>
            <a:ext cx="219217" cy="703003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8055589">
            <a:off x="5432962" y="2397333"/>
            <a:ext cx="719749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6350">
                  <a:solidFill>
                    <a:srgbClr val="0092D6"/>
                  </a:solidFill>
                </a:ln>
                <a:solidFill>
                  <a:srgbClr val="FFFFFF"/>
                </a:solidFill>
                <a:latin typeface="Arial"/>
                <a:ea typeface="ＭＳ Ｐゴシック" charset="0"/>
              </a:rPr>
              <a:t>Growth</a:t>
            </a:r>
            <a:endParaRPr lang="en-US" sz="1600" b="1" dirty="0">
              <a:ln w="6350">
                <a:solidFill>
                  <a:srgbClr val="0092D6"/>
                </a:solidFill>
              </a:ln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16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Do Vascular Cambia Produce?</a:t>
            </a:r>
          </a:p>
        </p:txBody>
      </p:sp>
      <p:sp>
        <p:nvSpPr>
          <p:cNvPr id="6554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Vascular cambia in roots and stems produce the secondary xylem and secondary phloem</a:t>
            </a:r>
          </a:p>
          <a:p>
            <a:pPr lvl="1"/>
            <a:r>
              <a:rPr lang="en-US" altLang="en-US" dirty="0" smtClean="0"/>
              <a:t>Secondary xylem makes up wood, while secondary phloem makes up the inner part of the tree’s bark</a:t>
            </a:r>
          </a:p>
          <a:p>
            <a:pPr lvl="1"/>
            <a:r>
              <a:rPr lang="en-US" altLang="en-US" dirty="0" smtClean="0"/>
              <a:t>Vascular cambium also produces sclerenchyma fibers and parenchyma cells, formed in lateral rows of cells called </a:t>
            </a:r>
            <a:r>
              <a:rPr lang="en-US" altLang="en-US" b="1" dirty="0" smtClean="0"/>
              <a:t>rays</a:t>
            </a:r>
          </a:p>
          <a:p>
            <a:r>
              <a:rPr lang="en-US" altLang="en-US" dirty="0" smtClean="0"/>
              <a:t>Production of these tissues is highly asymmetrical with creation of more secondary xylem, which is retained and accumulates as wood</a:t>
            </a:r>
          </a:p>
        </p:txBody>
      </p:sp>
    </p:spTree>
    <p:extLst>
      <p:ext uri="{BB962C8B-B14F-4D97-AF65-F5344CB8AC3E}">
        <p14:creationId xmlns:p14="http://schemas.microsoft.com/office/powerpoint/2010/main" val="28811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Do Cork Cambia Produce?</a:t>
            </a:r>
          </a:p>
        </p:txBody>
      </p:sp>
      <p:sp>
        <p:nvSpPr>
          <p:cNvPr id="12288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Cork cambium produces </a:t>
            </a:r>
            <a:r>
              <a:rPr lang="en-US" b="1" dirty="0" smtClean="0"/>
              <a:t>cork cells</a:t>
            </a:r>
            <a:r>
              <a:rPr lang="en-US" dirty="0" smtClean="0"/>
              <a:t> to the exterior of the trunk</a:t>
            </a:r>
          </a:p>
          <a:p>
            <a:pPr lvl="1"/>
            <a:r>
              <a:rPr lang="en-US" dirty="0" smtClean="0"/>
              <a:t>Secondary phloem, cork cambium, and cork cells make up the </a:t>
            </a:r>
            <a:r>
              <a:rPr lang="en-US" b="1" dirty="0" smtClean="0"/>
              <a:t>bark</a:t>
            </a:r>
            <a:r>
              <a:rPr lang="en-US" dirty="0" smtClean="0"/>
              <a:t> of a tree trunk</a:t>
            </a:r>
          </a:p>
          <a:p>
            <a:pPr lvl="1"/>
            <a:r>
              <a:rPr lang="en-US" dirty="0" smtClean="0"/>
              <a:t>Gas exchange occurs through small openings </a:t>
            </a:r>
            <a:br>
              <a:rPr lang="en-US" dirty="0" smtClean="0"/>
            </a:br>
            <a:r>
              <a:rPr lang="en-US" dirty="0" smtClean="0"/>
              <a:t>called </a:t>
            </a:r>
            <a:r>
              <a:rPr lang="en-US" b="1" dirty="0" smtClean="0"/>
              <a:t>lenticels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48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Structure of a Tree Trunk</a:t>
            </a:r>
          </a:p>
        </p:txBody>
      </p:sp>
      <p:sp>
        <p:nvSpPr>
          <p:cNvPr id="67588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older, innermost secondary xylem accumulates protective compounds such as resins and gums</a:t>
            </a:r>
          </a:p>
          <a:p>
            <a:r>
              <a:rPr lang="en-US" altLang="en-US" dirty="0" smtClean="0"/>
              <a:t>Dark-colored, inner xylem is called </a:t>
            </a:r>
            <a:r>
              <a:rPr lang="en-US" altLang="en-US" b="1" dirty="0" smtClean="0"/>
              <a:t>heartwood</a:t>
            </a:r>
            <a:r>
              <a:rPr lang="en-US" altLang="en-US" dirty="0" smtClean="0"/>
              <a:t> while light-colored, outer xylem is called </a:t>
            </a:r>
            <a:r>
              <a:rPr lang="en-US" altLang="en-US" b="1" dirty="0" smtClean="0"/>
              <a:t>sapwood</a:t>
            </a:r>
          </a:p>
          <a:p>
            <a:r>
              <a:rPr lang="en-US" altLang="en-US" dirty="0" smtClean="0"/>
              <a:t>In areas with seasonality, the vascular cambium stops growing during the dry or cold season</a:t>
            </a:r>
          </a:p>
          <a:p>
            <a:pPr lvl="1"/>
            <a:r>
              <a:rPr lang="en-US" altLang="en-US" dirty="0" smtClean="0"/>
              <a:t>This results in the formation of annual tree rings, with alternating early and late wood</a:t>
            </a:r>
          </a:p>
        </p:txBody>
      </p:sp>
    </p:spTree>
    <p:extLst>
      <p:ext uri="{BB962C8B-B14F-4D97-AF65-F5344CB8AC3E}">
        <p14:creationId xmlns:p14="http://schemas.microsoft.com/office/powerpoint/2010/main" val="126884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969008" y="213360"/>
            <a:ext cx="5205984" cy="643128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34.1</a:t>
            </a:r>
            <a:endParaRPr lang="en-US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088113" y="208990"/>
            <a:ext cx="9137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/>
              </a:rPr>
              <a:t>Apical bud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734475" y="520140"/>
            <a:ext cx="7149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/>
              </a:rPr>
              <a:t>Sunlight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177013" y="740802"/>
            <a:ext cx="4472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/>
              </a:rPr>
              <a:t>Node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283375" y="1078940"/>
            <a:ext cx="8143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/>
              </a:rPr>
              <a:t>Internode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04683" y="1351535"/>
            <a:ext cx="215444" cy="1173398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Shoot system</a:t>
            </a:r>
            <a:endParaRPr 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3188125" y="1426602"/>
            <a:ext cx="4472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/>
              </a:rPr>
              <a:t>Node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6305975" y="1891740"/>
            <a:ext cx="3366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CO</a:t>
            </a:r>
            <a:r>
              <a:rPr lang="en-US" sz="1400" b="1" baseline="-25000" dirty="0" smtClean="0">
                <a:solidFill>
                  <a:srgbClr val="000000"/>
                </a:solidFill>
                <a:latin typeface="Arial"/>
              </a:rPr>
              <a:t>2</a:t>
            </a:r>
            <a:endParaRPr lang="en-US" sz="1200" b="1" baseline="-25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2537250" y="2034615"/>
            <a:ext cx="6059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/>
              </a:rPr>
              <a:t>Leaves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3053188" y="2668027"/>
            <a:ext cx="102431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/>
              </a:rPr>
              <a:t>Axillary bud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051600" y="2983940"/>
            <a:ext cx="6171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/>
              </a:rPr>
              <a:t>Branch</a:t>
            </a: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3051600" y="3290327"/>
            <a:ext cx="43922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/>
              </a:rPr>
              <a:t>Stem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4543850" y="3245877"/>
            <a:ext cx="21777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 smtClean="0">
                <a:solidFill>
                  <a:srgbClr val="404040"/>
                </a:solidFill>
                <a:latin typeface="Arial"/>
              </a:rPr>
              <a:t>Transport of water, sugar,</a:t>
            </a:r>
          </a:p>
          <a:p>
            <a:pPr eaLnBrk="0" hangingPunct="0"/>
            <a:r>
              <a:rPr lang="en-US" sz="1400" b="1" dirty="0" smtClean="0">
                <a:solidFill>
                  <a:srgbClr val="404040"/>
                </a:solidFill>
                <a:latin typeface="Arial"/>
              </a:rPr>
              <a:t>and nutrients through</a:t>
            </a:r>
          </a:p>
          <a:p>
            <a:pPr eaLnBrk="0" hangingPunct="0"/>
            <a:r>
              <a:rPr lang="en-US" sz="1400" b="1" dirty="0" smtClean="0">
                <a:solidFill>
                  <a:srgbClr val="404040"/>
                </a:solidFill>
                <a:latin typeface="Arial"/>
              </a:rPr>
              <a:t>vascular tissue</a:t>
            </a:r>
            <a:endParaRPr lang="en-US" sz="1400" b="1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2743625" y="4230127"/>
            <a:ext cx="7005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 smtClean="0">
                <a:solidFill>
                  <a:srgbClr val="FFFFFF"/>
                </a:solidFill>
                <a:latin typeface="Arial Black" pitchFamily="34" charset="0"/>
              </a:rPr>
              <a:t>Lateral</a:t>
            </a:r>
          </a:p>
          <a:p>
            <a:pPr eaLnBrk="0" hangingPunct="0"/>
            <a:r>
              <a:rPr lang="en-US" sz="1400" b="1" dirty="0" smtClean="0">
                <a:solidFill>
                  <a:srgbClr val="FFFFFF"/>
                </a:solidFill>
                <a:latin typeface="Arial Black" pitchFamily="34" charset="0"/>
              </a:rPr>
              <a:t>roots</a:t>
            </a:r>
            <a:endParaRPr lang="en-US" sz="1400" b="1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16588" y="4678037"/>
            <a:ext cx="215444" cy="1221681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 Black" pitchFamily="34" charset="0"/>
              </a:rPr>
              <a:t>Root system</a:t>
            </a:r>
            <a:endParaRPr lang="en-US" sz="1400" b="1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6467900" y="5114365"/>
            <a:ext cx="57413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>
                <a:solidFill>
                  <a:srgbClr val="FFFFFF"/>
                </a:solidFill>
                <a:latin typeface="Arial Black" pitchFamily="34" charset="0"/>
              </a:rPr>
              <a:t>Water</a:t>
            </a:r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5524925" y="5841440"/>
            <a:ext cx="158844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smtClean="0">
                <a:solidFill>
                  <a:srgbClr val="FFFFFF"/>
                </a:solidFill>
                <a:latin typeface="Arial Black" pitchFamily="34" charset="0"/>
              </a:rPr>
              <a:t>Nutrients</a:t>
            </a:r>
          </a:p>
          <a:p>
            <a:pPr eaLnBrk="0" hangingPunct="0"/>
            <a:r>
              <a:rPr lang="en-US" sz="1400" b="1" smtClean="0">
                <a:solidFill>
                  <a:srgbClr val="FFFFFF"/>
                </a:solidFill>
                <a:latin typeface="Arial Black" pitchFamily="34" charset="0"/>
              </a:rPr>
              <a:t>(such as N, P, K)</a:t>
            </a:r>
            <a:endParaRPr lang="en-US" sz="1400" b="1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619925" y="6241490"/>
            <a:ext cx="7665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FFFFFF"/>
                </a:solidFill>
                <a:latin typeface="Arial Black" pitchFamily="34" charset="0"/>
              </a:rPr>
              <a:t>Taproot</a:t>
            </a:r>
          </a:p>
        </p:txBody>
      </p:sp>
      <p:sp>
        <p:nvSpPr>
          <p:cNvPr id="2" name="Freeform 1"/>
          <p:cNvSpPr/>
          <p:nvPr/>
        </p:nvSpPr>
        <p:spPr>
          <a:xfrm>
            <a:off x="4055269" y="5931694"/>
            <a:ext cx="330994" cy="302419"/>
          </a:xfrm>
          <a:custGeom>
            <a:avLst/>
            <a:gdLst>
              <a:gd name="connsiteX0" fmla="*/ 0 w 330994"/>
              <a:gd name="connsiteY0" fmla="*/ 302419 h 302419"/>
              <a:gd name="connsiteX1" fmla="*/ 330994 w 330994"/>
              <a:gd name="connsiteY1" fmla="*/ 0 h 30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0994" h="302419">
                <a:moveTo>
                  <a:pt x="0" y="302419"/>
                </a:moveTo>
                <a:lnTo>
                  <a:pt x="330994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464719" y="4341019"/>
            <a:ext cx="309562" cy="0"/>
          </a:xfrm>
          <a:custGeom>
            <a:avLst/>
            <a:gdLst>
              <a:gd name="connsiteX0" fmla="*/ 0 w 309562"/>
              <a:gd name="connsiteY0" fmla="*/ 0 h 0"/>
              <a:gd name="connsiteX1" fmla="*/ 309562 w 30956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562">
                <a:moveTo>
                  <a:pt x="0" y="0"/>
                </a:moveTo>
                <a:lnTo>
                  <a:pt x="309562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569494" y="4338638"/>
            <a:ext cx="202406" cy="257175"/>
          </a:xfrm>
          <a:custGeom>
            <a:avLst/>
            <a:gdLst>
              <a:gd name="connsiteX0" fmla="*/ 0 w 202406"/>
              <a:gd name="connsiteY0" fmla="*/ 0 h 257175"/>
              <a:gd name="connsiteX1" fmla="*/ 202406 w 202406"/>
              <a:gd name="connsiteY1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2406" h="257175">
                <a:moveTo>
                  <a:pt x="0" y="0"/>
                </a:moveTo>
                <a:lnTo>
                  <a:pt x="202406" y="257175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6" name="Left Brace 25"/>
          <p:cNvSpPr/>
          <p:nvPr/>
        </p:nvSpPr>
        <p:spPr bwMode="auto">
          <a:xfrm>
            <a:off x="2351407" y="252414"/>
            <a:ext cx="98900" cy="3577444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3514725" y="3429000"/>
            <a:ext cx="892969" cy="0"/>
          </a:xfrm>
          <a:custGeom>
            <a:avLst/>
            <a:gdLst>
              <a:gd name="connsiteX0" fmla="*/ 0 w 892969"/>
              <a:gd name="connsiteY0" fmla="*/ 0 h 0"/>
              <a:gd name="connsiteX1" fmla="*/ 892969 w 89296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2969">
                <a:moveTo>
                  <a:pt x="0" y="0"/>
                </a:moveTo>
                <a:lnTo>
                  <a:pt x="892969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695700" y="2481263"/>
            <a:ext cx="1002506" cy="638175"/>
          </a:xfrm>
          <a:custGeom>
            <a:avLst/>
            <a:gdLst>
              <a:gd name="connsiteX0" fmla="*/ 0 w 1002506"/>
              <a:gd name="connsiteY0" fmla="*/ 638175 h 638175"/>
              <a:gd name="connsiteX1" fmla="*/ 290513 w 1002506"/>
              <a:gd name="connsiteY1" fmla="*/ 638175 h 638175"/>
              <a:gd name="connsiteX2" fmla="*/ 1002506 w 1002506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2506" h="638175">
                <a:moveTo>
                  <a:pt x="0" y="638175"/>
                </a:moveTo>
                <a:lnTo>
                  <a:pt x="290513" y="638175"/>
                </a:lnTo>
                <a:lnTo>
                  <a:pt x="1002506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4088606" y="2633663"/>
            <a:ext cx="257175" cy="157162"/>
          </a:xfrm>
          <a:custGeom>
            <a:avLst/>
            <a:gdLst>
              <a:gd name="connsiteX0" fmla="*/ 0 w 257175"/>
              <a:gd name="connsiteY0" fmla="*/ 157162 h 157162"/>
              <a:gd name="connsiteX1" fmla="*/ 88107 w 257175"/>
              <a:gd name="connsiteY1" fmla="*/ 157162 h 157162"/>
              <a:gd name="connsiteX2" fmla="*/ 257175 w 257175"/>
              <a:gd name="connsiteY2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175" h="157162">
                <a:moveTo>
                  <a:pt x="0" y="157162"/>
                </a:moveTo>
                <a:lnTo>
                  <a:pt x="88107" y="157162"/>
                </a:lnTo>
                <a:lnTo>
                  <a:pt x="25717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648075" y="1566863"/>
            <a:ext cx="812006" cy="0"/>
          </a:xfrm>
          <a:custGeom>
            <a:avLst/>
            <a:gdLst>
              <a:gd name="connsiteX0" fmla="*/ 0 w 812006"/>
              <a:gd name="connsiteY0" fmla="*/ 0 h 0"/>
              <a:gd name="connsiteX1" fmla="*/ 812006 w 81200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2006">
                <a:moveTo>
                  <a:pt x="0" y="0"/>
                </a:moveTo>
                <a:lnTo>
                  <a:pt x="812006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3648075" y="871538"/>
            <a:ext cx="750094" cy="0"/>
          </a:xfrm>
          <a:custGeom>
            <a:avLst/>
            <a:gdLst>
              <a:gd name="connsiteX0" fmla="*/ 0 w 750094"/>
              <a:gd name="connsiteY0" fmla="*/ 0 h 0"/>
              <a:gd name="connsiteX1" fmla="*/ 750094 w 75009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0094">
                <a:moveTo>
                  <a:pt x="0" y="0"/>
                </a:moveTo>
                <a:lnTo>
                  <a:pt x="750094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4014788" y="319088"/>
            <a:ext cx="428625" cy="161925"/>
          </a:xfrm>
          <a:custGeom>
            <a:avLst/>
            <a:gdLst>
              <a:gd name="connsiteX0" fmla="*/ 0 w 428625"/>
              <a:gd name="connsiteY0" fmla="*/ 0 h 161925"/>
              <a:gd name="connsiteX1" fmla="*/ 128587 w 428625"/>
              <a:gd name="connsiteY1" fmla="*/ 0 h 161925"/>
              <a:gd name="connsiteX2" fmla="*/ 428625 w 428625"/>
              <a:gd name="connsiteY2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8625" h="161925">
                <a:moveTo>
                  <a:pt x="0" y="0"/>
                </a:moveTo>
                <a:lnTo>
                  <a:pt x="128587" y="0"/>
                </a:lnTo>
                <a:lnTo>
                  <a:pt x="428625" y="16192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37" name="Footer Placeholder 3"/>
          <p:cNvSpPr txBox="1">
            <a:spLocks/>
          </p:cNvSpPr>
          <p:nvPr/>
        </p:nvSpPr>
        <p:spPr>
          <a:xfrm>
            <a:off x="65964" y="6578980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</a:rPr>
              <a:t>© 2017 </a:t>
            </a:r>
            <a:r>
              <a:rPr lang="en-US" sz="900" dirty="0" smtClean="0">
                <a:solidFill>
                  <a:srgbClr val="000000"/>
                </a:solidFill>
              </a:rPr>
              <a:t>Pearson Education, Ltd.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3" name="Left Brace 32"/>
          <p:cNvSpPr/>
          <p:nvPr/>
        </p:nvSpPr>
        <p:spPr bwMode="auto">
          <a:xfrm>
            <a:off x="4100144" y="892175"/>
            <a:ext cx="141259" cy="648499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35" name="Left Brace 34"/>
          <p:cNvSpPr/>
          <p:nvPr/>
        </p:nvSpPr>
        <p:spPr bwMode="auto">
          <a:xfrm>
            <a:off x="2360931" y="3990975"/>
            <a:ext cx="80644" cy="2590800"/>
          </a:xfrm>
          <a:prstGeom prst="leftBrac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38" name="Arc 37"/>
          <p:cNvSpPr/>
          <p:nvPr/>
        </p:nvSpPr>
        <p:spPr bwMode="auto">
          <a:xfrm rot="13412142">
            <a:off x="4548292" y="2357510"/>
            <a:ext cx="186419" cy="101734"/>
          </a:xfrm>
          <a:prstGeom prst="arc">
            <a:avLst>
              <a:gd name="adj1" fmla="val 7111638"/>
              <a:gd name="adj2" fmla="val 2299433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1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4"/>
          <a:stretch>
            <a:fillRect/>
          </a:stretch>
        </p:blipFill>
        <p:spPr>
          <a:xfrm>
            <a:off x="1258824" y="521208"/>
            <a:ext cx="6626352" cy="581558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34.23a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© 2017 Pearson Education, Ltd.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93393" y="512685"/>
            <a:ext cx="58862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(a) 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Heartwood and sapwood have different functions.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748082" y="996835"/>
            <a:ext cx="9008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Vascular</a:t>
            </a:r>
          </a:p>
          <a:p>
            <a:pPr eaLnBrk="0" hangingPunct="0"/>
            <a:r>
              <a:rPr lang="en-US" sz="160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cambium</a:t>
            </a:r>
            <a:endParaRPr lang="en-US" sz="1600" b="1" dirty="0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442906" y="5619636"/>
            <a:ext cx="213199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00"/>
              </a:lnSpc>
            </a:pPr>
            <a:r>
              <a:rPr lang="en-US" sz="1600" b="1" dirty="0" smtClean="0">
                <a:solidFill>
                  <a:srgbClr val="404040"/>
                </a:solidFill>
                <a:latin typeface="Arial"/>
                <a:ea typeface="ＭＳ Ｐゴシック" charset="0"/>
              </a:rPr>
              <a:t>Provides structural</a:t>
            </a:r>
          </a:p>
          <a:p>
            <a:pPr eaLnBrk="0" hangingPunct="0">
              <a:lnSpc>
                <a:spcPts val="1800"/>
              </a:lnSpc>
            </a:pPr>
            <a:r>
              <a:rPr lang="en-US" sz="1600" b="1" dirty="0" smtClean="0">
                <a:solidFill>
                  <a:srgbClr val="404040"/>
                </a:solidFill>
                <a:latin typeface="Arial"/>
                <a:ea typeface="ＭＳ Ｐゴシック" charset="0"/>
              </a:rPr>
              <a:t>support but no longer</a:t>
            </a:r>
          </a:p>
          <a:p>
            <a:pPr eaLnBrk="0" hangingPunct="0">
              <a:lnSpc>
                <a:spcPts val="1800"/>
              </a:lnSpc>
            </a:pPr>
            <a:r>
              <a:rPr lang="en-US" sz="1600" b="1" dirty="0" smtClean="0">
                <a:solidFill>
                  <a:srgbClr val="404040"/>
                </a:solidFill>
                <a:latin typeface="Arial"/>
                <a:ea typeface="ＭＳ Ｐゴシック" charset="0"/>
              </a:rPr>
              <a:t>transports water</a:t>
            </a:r>
            <a:endParaRPr lang="en-US" sz="1600" b="1" dirty="0">
              <a:solidFill>
                <a:srgbClr val="40404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727318" y="5619636"/>
            <a:ext cx="171040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00"/>
              </a:lnSpc>
            </a:pPr>
            <a:r>
              <a:rPr lang="en-US" sz="1600" b="1" dirty="0" smtClean="0">
                <a:solidFill>
                  <a:srgbClr val="404040"/>
                </a:solidFill>
                <a:latin typeface="Arial"/>
                <a:ea typeface="ＭＳ Ｐゴシック" charset="0"/>
              </a:rPr>
              <a:t>Includes active</a:t>
            </a:r>
          </a:p>
          <a:p>
            <a:pPr eaLnBrk="0" hangingPunct="0">
              <a:lnSpc>
                <a:spcPts val="1800"/>
              </a:lnSpc>
            </a:pPr>
            <a:r>
              <a:rPr lang="en-US" sz="1600" b="1" dirty="0" smtClean="0">
                <a:solidFill>
                  <a:srgbClr val="404040"/>
                </a:solidFill>
                <a:latin typeface="Arial"/>
                <a:ea typeface="ＭＳ Ｐゴシック" charset="0"/>
              </a:rPr>
              <a:t>water-conducting</a:t>
            </a:r>
          </a:p>
          <a:p>
            <a:pPr eaLnBrk="0" hangingPunct="0">
              <a:lnSpc>
                <a:spcPts val="1800"/>
              </a:lnSpc>
            </a:pPr>
            <a:r>
              <a:rPr lang="en-US" sz="1600" b="1" dirty="0" smtClean="0">
                <a:solidFill>
                  <a:srgbClr val="404040"/>
                </a:solidFill>
                <a:latin typeface="Arial"/>
                <a:ea typeface="ＭＳ Ｐゴシック" charset="0"/>
              </a:rPr>
              <a:t>xylem tissue</a:t>
            </a:r>
            <a:endParaRPr lang="en-US" sz="1600" b="1" dirty="0">
              <a:solidFill>
                <a:srgbClr val="40404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612724">
            <a:off x="4648530" y="4442805"/>
            <a:ext cx="1059585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Heartwood</a:t>
            </a:r>
            <a:endParaRPr lang="en-US" sz="1600" b="1" dirty="0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650289">
            <a:off x="5989236" y="4694087"/>
            <a:ext cx="910506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Sapwood</a:t>
            </a:r>
            <a:endParaRPr lang="en-US" sz="1600" b="1" dirty="0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63782" y="4795209"/>
            <a:ext cx="455253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Bark</a:t>
            </a:r>
          </a:p>
        </p:txBody>
      </p:sp>
      <p:sp>
        <p:nvSpPr>
          <p:cNvPr id="2" name="Freeform 1"/>
          <p:cNvSpPr/>
          <p:nvPr/>
        </p:nvSpPr>
        <p:spPr>
          <a:xfrm>
            <a:off x="7191375" y="1536700"/>
            <a:ext cx="0" cy="784225"/>
          </a:xfrm>
          <a:custGeom>
            <a:avLst/>
            <a:gdLst>
              <a:gd name="connsiteX0" fmla="*/ 0 w 0"/>
              <a:gd name="connsiteY0" fmla="*/ 0 h 784225"/>
              <a:gd name="connsiteX1" fmla="*/ 0 w 0"/>
              <a:gd name="connsiteY1" fmla="*/ 784225 h 78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784225">
                <a:moveTo>
                  <a:pt x="0" y="0"/>
                </a:moveTo>
                <a:lnTo>
                  <a:pt x="0" y="784225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7191375" y="1536700"/>
            <a:ext cx="0" cy="784225"/>
          </a:xfrm>
          <a:custGeom>
            <a:avLst/>
            <a:gdLst>
              <a:gd name="connsiteX0" fmla="*/ 0 w 0"/>
              <a:gd name="connsiteY0" fmla="*/ 0 h 784225"/>
              <a:gd name="connsiteX1" fmla="*/ 0 w 0"/>
              <a:gd name="connsiteY1" fmla="*/ 784225 h 78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784225">
                <a:moveTo>
                  <a:pt x="0" y="0"/>
                </a:moveTo>
                <a:lnTo>
                  <a:pt x="0" y="78422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447019" y="4675311"/>
            <a:ext cx="1856130" cy="933946"/>
            <a:chOff x="-6350" y="3133521"/>
            <a:chExt cx="1856130" cy="933946"/>
          </a:xfrm>
        </p:grpSpPr>
        <p:sp>
          <p:nvSpPr>
            <p:cNvPr id="22" name="Freeform 21"/>
            <p:cNvSpPr/>
            <p:nvPr/>
          </p:nvSpPr>
          <p:spPr>
            <a:xfrm>
              <a:off x="-6350" y="4042067"/>
              <a:ext cx="1856130" cy="25400"/>
            </a:xfrm>
            <a:custGeom>
              <a:avLst/>
              <a:gdLst>
                <a:gd name="connsiteX0" fmla="*/ 6350 w 1856130"/>
                <a:gd name="connsiteY0" fmla="*/ 6350 h 25400"/>
                <a:gd name="connsiteX1" fmla="*/ 1849780 w 1856130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856130" h="25400">
                  <a:moveTo>
                    <a:pt x="6350" y="6350"/>
                  </a:moveTo>
                  <a:lnTo>
                    <a:pt x="1849780" y="6350"/>
                  </a:lnTo>
                </a:path>
              </a:pathLst>
            </a:custGeom>
            <a:ln w="12700">
              <a:solidFill>
                <a:srgbClr val="5A5758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3" name="Freeform 3"/>
            <p:cNvSpPr/>
            <p:nvPr/>
          </p:nvSpPr>
          <p:spPr>
            <a:xfrm>
              <a:off x="931379" y="3809669"/>
              <a:ext cx="68884" cy="251193"/>
            </a:xfrm>
            <a:custGeom>
              <a:avLst/>
              <a:gdLst>
                <a:gd name="connsiteX0" fmla="*/ 62534 w 68884"/>
                <a:gd name="connsiteY0" fmla="*/ 6350 h 251193"/>
                <a:gd name="connsiteX1" fmla="*/ 6350 w 68884"/>
                <a:gd name="connsiteY1" fmla="*/ 244843 h 25119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68884" h="251193">
                  <a:moveTo>
                    <a:pt x="62534" y="6350"/>
                  </a:moveTo>
                  <a:cubicBezTo>
                    <a:pt x="27660" y="84289"/>
                    <a:pt x="6350" y="164706"/>
                    <a:pt x="6350" y="244843"/>
                  </a:cubicBezTo>
                </a:path>
              </a:pathLst>
            </a:custGeom>
            <a:ln w="12700">
              <a:solidFill>
                <a:srgbClr val="5A5758">
                  <a:alpha val="10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4" name="Freeform 3"/>
            <p:cNvSpPr/>
            <p:nvPr/>
          </p:nvSpPr>
          <p:spPr>
            <a:xfrm>
              <a:off x="987564" y="3209963"/>
              <a:ext cx="532269" cy="612406"/>
            </a:xfrm>
            <a:custGeom>
              <a:avLst/>
              <a:gdLst>
                <a:gd name="connsiteX0" fmla="*/ 525919 w 532269"/>
                <a:gd name="connsiteY0" fmla="*/ 6350 h 612406"/>
                <a:gd name="connsiteX1" fmla="*/ 6350 w 532269"/>
                <a:gd name="connsiteY1" fmla="*/ 606056 h 61240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532269" h="612406">
                  <a:moveTo>
                    <a:pt x="525919" y="6350"/>
                  </a:moveTo>
                  <a:cubicBezTo>
                    <a:pt x="525919" y="6350"/>
                    <a:pt x="163080" y="255790"/>
                    <a:pt x="6350" y="606056"/>
                  </a:cubicBezTo>
                </a:path>
              </a:pathLst>
            </a:custGeom>
            <a:ln w="12700">
              <a:solidFill>
                <a:srgbClr val="FFFFFF">
                  <a:alpha val="10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5" name="Freeform 3"/>
            <p:cNvSpPr/>
            <p:nvPr/>
          </p:nvSpPr>
          <p:spPr>
            <a:xfrm>
              <a:off x="1452587" y="3133521"/>
              <a:ext cx="181521" cy="148463"/>
            </a:xfrm>
            <a:custGeom>
              <a:avLst/>
              <a:gdLst>
                <a:gd name="connsiteX0" fmla="*/ 90385 w 181521"/>
                <a:gd name="connsiteY0" fmla="*/ 35661 h 148463"/>
                <a:gd name="connsiteX1" fmla="*/ 0 w 181521"/>
                <a:gd name="connsiteY1" fmla="*/ 58712 h 148463"/>
                <a:gd name="connsiteX2" fmla="*/ 61709 w 181521"/>
                <a:gd name="connsiteY2" fmla="*/ 148463 h 148463"/>
                <a:gd name="connsiteX3" fmla="*/ 115595 w 181521"/>
                <a:gd name="connsiteY3" fmla="*/ 72326 h 148463"/>
                <a:gd name="connsiteX4" fmla="*/ 181521 w 181521"/>
                <a:gd name="connsiteY4" fmla="*/ 0 h 148463"/>
                <a:gd name="connsiteX5" fmla="*/ 90385 w 181521"/>
                <a:gd name="connsiteY5" fmla="*/ 35661 h 14846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</a:cxnLst>
              <a:rect l="l" t="t" r="r" b="b"/>
              <a:pathLst>
                <a:path w="181521" h="148463">
                  <a:moveTo>
                    <a:pt x="90385" y="35661"/>
                  </a:moveTo>
                  <a:cubicBezTo>
                    <a:pt x="54863" y="47002"/>
                    <a:pt x="30111" y="51968"/>
                    <a:pt x="0" y="58712"/>
                  </a:cubicBezTo>
                  <a:lnTo>
                    <a:pt x="61709" y="148463"/>
                  </a:lnTo>
                  <a:cubicBezTo>
                    <a:pt x="67398" y="138645"/>
                    <a:pt x="92278" y="101434"/>
                    <a:pt x="115595" y="72326"/>
                  </a:cubicBezTo>
                  <a:cubicBezTo>
                    <a:pt x="140538" y="41173"/>
                    <a:pt x="164604" y="15049"/>
                    <a:pt x="181521" y="0"/>
                  </a:cubicBezTo>
                  <a:cubicBezTo>
                    <a:pt x="161429" y="10414"/>
                    <a:pt x="128384" y="23533"/>
                    <a:pt x="90385" y="35661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FFFFFF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730936" y="4911176"/>
            <a:ext cx="1456385" cy="698474"/>
            <a:chOff x="2277567" y="3369386"/>
            <a:chExt cx="1456385" cy="698474"/>
          </a:xfrm>
        </p:grpSpPr>
        <p:sp>
          <p:nvSpPr>
            <p:cNvPr id="27" name="Freeform 3"/>
            <p:cNvSpPr/>
            <p:nvPr/>
          </p:nvSpPr>
          <p:spPr>
            <a:xfrm>
              <a:off x="2277567" y="4042460"/>
              <a:ext cx="1456385" cy="25400"/>
            </a:xfrm>
            <a:custGeom>
              <a:avLst/>
              <a:gdLst>
                <a:gd name="connsiteX0" fmla="*/ 6350 w 1456385"/>
                <a:gd name="connsiteY0" fmla="*/ 6350 h 25400"/>
                <a:gd name="connsiteX1" fmla="*/ 1450035 w 1456385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456385" h="25400">
                  <a:moveTo>
                    <a:pt x="6350" y="6350"/>
                  </a:moveTo>
                  <a:lnTo>
                    <a:pt x="1450035" y="6350"/>
                  </a:lnTo>
                </a:path>
              </a:pathLst>
            </a:custGeom>
            <a:ln w="12700">
              <a:solidFill>
                <a:srgbClr val="5A5758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8" name="Freeform 3"/>
            <p:cNvSpPr/>
            <p:nvPr/>
          </p:nvSpPr>
          <p:spPr>
            <a:xfrm>
              <a:off x="2825005" y="3497821"/>
              <a:ext cx="57919" cy="328218"/>
            </a:xfrm>
            <a:custGeom>
              <a:avLst/>
              <a:gdLst>
                <a:gd name="connsiteX0" fmla="*/ 16174 w 57919"/>
                <a:gd name="connsiteY0" fmla="*/ 321868 h 328218"/>
                <a:gd name="connsiteX1" fmla="*/ 51569 w 57919"/>
                <a:gd name="connsiteY1" fmla="*/ 6350 h 32821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57919" h="328218">
                  <a:moveTo>
                    <a:pt x="16174" y="321868"/>
                  </a:moveTo>
                  <a:cubicBezTo>
                    <a:pt x="-1186" y="234556"/>
                    <a:pt x="769" y="127000"/>
                    <a:pt x="51569" y="6350"/>
                  </a:cubicBezTo>
                </a:path>
              </a:pathLst>
            </a:custGeom>
            <a:ln w="12700">
              <a:solidFill>
                <a:srgbClr val="FFFFFF">
                  <a:alpha val="10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9" name="Freeform 3"/>
            <p:cNvSpPr/>
            <p:nvPr/>
          </p:nvSpPr>
          <p:spPr>
            <a:xfrm>
              <a:off x="2812338" y="3369386"/>
              <a:ext cx="121119" cy="189662"/>
            </a:xfrm>
            <a:custGeom>
              <a:avLst/>
              <a:gdLst>
                <a:gd name="connsiteX0" fmla="*/ 63652 w 121119"/>
                <a:gd name="connsiteY0" fmla="*/ 79209 h 189662"/>
                <a:gd name="connsiteX1" fmla="*/ 0 w 121119"/>
                <a:gd name="connsiteY1" fmla="*/ 147396 h 189662"/>
                <a:gd name="connsiteX2" fmla="*/ 100355 w 121119"/>
                <a:gd name="connsiteY2" fmla="*/ 189661 h 189662"/>
                <a:gd name="connsiteX3" fmla="*/ 104648 w 121119"/>
                <a:gd name="connsiteY3" fmla="*/ 96482 h 189662"/>
                <a:gd name="connsiteX4" fmla="*/ 121119 w 121119"/>
                <a:gd name="connsiteY4" fmla="*/ 0 h 189662"/>
                <a:gd name="connsiteX5" fmla="*/ 63652 w 121119"/>
                <a:gd name="connsiteY5" fmla="*/ 79209 h 18966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</a:cxnLst>
              <a:rect l="l" t="t" r="r" b="b"/>
              <a:pathLst>
                <a:path w="121119" h="189662">
                  <a:moveTo>
                    <a:pt x="63652" y="79209"/>
                  </a:moveTo>
                  <a:cubicBezTo>
                    <a:pt x="39865" y="107924"/>
                    <a:pt x="21704" y="125463"/>
                    <a:pt x="0" y="147396"/>
                  </a:cubicBezTo>
                  <a:lnTo>
                    <a:pt x="100355" y="189661"/>
                  </a:lnTo>
                  <a:cubicBezTo>
                    <a:pt x="99860" y="178320"/>
                    <a:pt x="100723" y="133565"/>
                    <a:pt x="104648" y="96482"/>
                  </a:cubicBezTo>
                  <a:cubicBezTo>
                    <a:pt x="108839" y="56794"/>
                    <a:pt x="115011" y="21806"/>
                    <a:pt x="121119" y="0"/>
                  </a:cubicBezTo>
                  <a:cubicBezTo>
                    <a:pt x="109804" y="19621"/>
                    <a:pt x="89090" y="48475"/>
                    <a:pt x="63652" y="79209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FFFFFF"/>
                </a:solidFill>
              </a:endParaRPr>
            </a:p>
          </p:txBody>
        </p:sp>
        <p:sp>
          <p:nvSpPr>
            <p:cNvPr id="30" name="Freeform 3"/>
            <p:cNvSpPr/>
            <p:nvPr/>
          </p:nvSpPr>
          <p:spPr>
            <a:xfrm>
              <a:off x="2834830" y="3813340"/>
              <a:ext cx="109347" cy="229222"/>
            </a:xfrm>
            <a:custGeom>
              <a:avLst/>
              <a:gdLst>
                <a:gd name="connsiteX0" fmla="*/ 102997 w 109347"/>
                <a:gd name="connsiteY0" fmla="*/ 222872 h 229222"/>
                <a:gd name="connsiteX1" fmla="*/ 6350 w 109347"/>
                <a:gd name="connsiteY1" fmla="*/ 6350 h 22922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09347" h="229222">
                  <a:moveTo>
                    <a:pt x="102997" y="222872"/>
                  </a:moveTo>
                  <a:cubicBezTo>
                    <a:pt x="102997" y="222872"/>
                    <a:pt x="35280" y="151879"/>
                    <a:pt x="6350" y="6350"/>
                  </a:cubicBezTo>
                </a:path>
              </a:pathLst>
            </a:custGeom>
            <a:ln w="12700">
              <a:solidFill>
                <a:srgbClr val="5A5758">
                  <a:alpha val="10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91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Importance of Surface Area and Volume Relationships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Root and shoot systems both function in absorption</a:t>
            </a:r>
          </a:p>
          <a:p>
            <a:pPr lvl="1"/>
            <a:r>
              <a:rPr lang="en-US" dirty="0" smtClean="0"/>
              <a:t>Roots absorb water and key nutrients</a:t>
            </a:r>
          </a:p>
          <a:p>
            <a:pPr lvl="1"/>
            <a:r>
              <a:rPr lang="en-US" dirty="0" smtClean="0"/>
              <a:t>Shoots absorb light</a:t>
            </a:r>
          </a:p>
          <a:p>
            <a:r>
              <a:rPr lang="en-US" dirty="0" smtClean="0"/>
              <a:t>Absorption takes place across a surface, but the cells that use the absorbed light and molecules occupy a volume</a:t>
            </a:r>
          </a:p>
          <a:p>
            <a:pPr lvl="1"/>
            <a:r>
              <a:rPr lang="en-US" dirty="0" smtClean="0"/>
              <a:t>A plant is efficient in absorption if it has a large surface area relative to its volume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7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5"/>
          <a:stretch>
            <a:fillRect/>
          </a:stretch>
        </p:blipFill>
        <p:spPr>
          <a:xfrm>
            <a:off x="298704" y="1743456"/>
            <a:ext cx="8546592" cy="337108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34.2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1772" y="2621869"/>
            <a:ext cx="1627048" cy="1500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b="1" dirty="0" smtClean="0">
                <a:solidFill>
                  <a:srgbClr val="000000"/>
                </a:solidFill>
                <a:latin typeface="Arial Black" pitchFamily="34" charset="0"/>
              </a:rPr>
              <a:t>Thick structure</a:t>
            </a:r>
            <a:r>
              <a:rPr lang="en-US" sz="975" b="1" dirty="0" smtClean="0">
                <a:solidFill>
                  <a:srgbClr val="404040"/>
                </a:solidFill>
                <a:latin typeface="Arial"/>
              </a:rPr>
              <a:t> (</a:t>
            </a:r>
            <a:r>
              <a:rPr lang="en-US" sz="975" b="1" dirty="0">
                <a:solidFill>
                  <a:srgbClr val="404040"/>
                </a:solidFill>
                <a:latin typeface="Arial"/>
              </a:rPr>
              <a:t>64 cells)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784" y="3034619"/>
            <a:ext cx="355867" cy="1500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b="1" dirty="0">
                <a:solidFill>
                  <a:srgbClr val="000000"/>
                </a:solidFill>
                <a:latin typeface="Arial"/>
              </a:rPr>
              <a:t>50 </a:t>
            </a:r>
            <a:r>
              <a:rPr lang="en-US" sz="97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975" b="1" dirty="0">
                <a:solidFill>
                  <a:srgbClr val="000000"/>
                </a:solidFill>
                <a:latin typeface="Arial"/>
              </a:rPr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9559" y="2934607"/>
            <a:ext cx="1266372" cy="1500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b="1" dirty="0" err="1" smtClean="0">
                <a:solidFill>
                  <a:srgbClr val="000000"/>
                </a:solidFill>
                <a:latin typeface="Arial Black" pitchFamily="34" charset="0"/>
              </a:rPr>
              <a:t>Tubelike</a:t>
            </a:r>
            <a:r>
              <a:rPr lang="en-US" sz="975" b="1" dirty="0" smtClean="0">
                <a:solidFill>
                  <a:srgbClr val="000000"/>
                </a:solidFill>
                <a:latin typeface="Arial Black" pitchFamily="34" charset="0"/>
              </a:rPr>
              <a:t> structure</a:t>
            </a:r>
            <a:endParaRPr lang="en-US" sz="975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3572" y="3104469"/>
            <a:ext cx="533800" cy="1500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b="1" dirty="0">
                <a:solidFill>
                  <a:srgbClr val="404040"/>
                </a:solidFill>
                <a:latin typeface="Arial"/>
              </a:rPr>
              <a:t>(64 cells)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17059" y="2975882"/>
            <a:ext cx="1330492" cy="1500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b="1" dirty="0" smtClean="0">
                <a:solidFill>
                  <a:srgbClr val="000000"/>
                </a:solidFill>
                <a:latin typeface="Arial Black" pitchFamily="34" charset="0"/>
              </a:rPr>
              <a:t>Flattened structure</a:t>
            </a:r>
            <a:endParaRPr lang="en-US" sz="975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07584" y="3145744"/>
            <a:ext cx="533800" cy="1500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b="1">
                <a:solidFill>
                  <a:srgbClr val="404040"/>
                </a:solidFill>
                <a:latin typeface="Arial"/>
              </a:rPr>
              <a:t>(64 cells)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847" y="3891869"/>
            <a:ext cx="1766509" cy="1500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b="1" dirty="0">
                <a:solidFill>
                  <a:srgbClr val="000000"/>
                </a:solidFill>
                <a:latin typeface="Arial"/>
              </a:rPr>
              <a:t>Surface area = </a:t>
            </a:r>
            <a:r>
              <a:rPr lang="en-US" sz="975" b="1" dirty="0" smtClean="0">
                <a:solidFill>
                  <a:srgbClr val="000000"/>
                </a:solidFill>
                <a:latin typeface="Arial Black" pitchFamily="34" charset="0"/>
              </a:rPr>
              <a:t>240,000 </a:t>
            </a:r>
            <a:r>
              <a:rPr lang="en-US" sz="97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975" b="1" dirty="0" smtClean="0">
                <a:solidFill>
                  <a:srgbClr val="000000"/>
                </a:solidFill>
                <a:latin typeface="Arial Black" pitchFamily="34" charset="0"/>
              </a:rPr>
              <a:t>m</a:t>
            </a:r>
            <a:r>
              <a:rPr lang="en-US" sz="975" b="1" baseline="30000" dirty="0" smtClean="0">
                <a:solidFill>
                  <a:srgbClr val="000000"/>
                </a:solidFill>
                <a:latin typeface="Arial Black" pitchFamily="34" charset="0"/>
              </a:rPr>
              <a:t>2</a:t>
            </a:r>
            <a:endParaRPr lang="en-US" sz="731" b="1" baseline="30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847" y="4056969"/>
            <a:ext cx="2418932" cy="1500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b="1" dirty="0">
                <a:solidFill>
                  <a:srgbClr val="404040"/>
                </a:solidFill>
                <a:latin typeface="Arial"/>
              </a:rPr>
              <a:t>(96 cell surfaces x 2500 </a:t>
            </a:r>
            <a:r>
              <a:rPr lang="en-US" sz="975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975" b="1" dirty="0" smtClean="0">
                <a:solidFill>
                  <a:srgbClr val="404040"/>
                </a:solidFill>
                <a:latin typeface="Arial"/>
              </a:rPr>
              <a:t>m</a:t>
            </a:r>
            <a:r>
              <a:rPr lang="en-US" sz="975" b="1" baseline="30000" dirty="0" smtClean="0">
                <a:solidFill>
                  <a:srgbClr val="404040"/>
                </a:solidFill>
                <a:latin typeface="Arial"/>
              </a:rPr>
              <a:t>2</a:t>
            </a:r>
            <a:r>
              <a:rPr lang="en-US" sz="975" b="1" dirty="0" smtClean="0">
                <a:solidFill>
                  <a:srgbClr val="404040"/>
                </a:solidFill>
                <a:latin typeface="Arial"/>
              </a:rPr>
              <a:t>/cell </a:t>
            </a:r>
            <a:r>
              <a:rPr lang="en-US" sz="975" b="1" dirty="0">
                <a:solidFill>
                  <a:srgbClr val="404040"/>
                </a:solidFill>
                <a:latin typeface="Arial"/>
              </a:rPr>
              <a:t>surface)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847" y="4325257"/>
            <a:ext cx="1596591" cy="1500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b="1" dirty="0">
                <a:solidFill>
                  <a:srgbClr val="000000"/>
                </a:solidFill>
                <a:latin typeface="Arial"/>
              </a:rPr>
              <a:t>Volume = </a:t>
            </a:r>
            <a:r>
              <a:rPr lang="en-US" sz="975" b="1" dirty="0" smtClean="0">
                <a:solidFill>
                  <a:srgbClr val="000000"/>
                </a:solidFill>
                <a:latin typeface="Arial Black" pitchFamily="34" charset="0"/>
              </a:rPr>
              <a:t>8,000,000 </a:t>
            </a:r>
            <a:r>
              <a:rPr lang="en-US" sz="97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975" b="1" dirty="0" smtClean="0">
                <a:solidFill>
                  <a:srgbClr val="000000"/>
                </a:solidFill>
                <a:latin typeface="Arial Black" pitchFamily="34" charset="0"/>
              </a:rPr>
              <a:t>m</a:t>
            </a:r>
            <a:r>
              <a:rPr lang="en-US" sz="975" b="1" baseline="30000" dirty="0" smtClean="0">
                <a:solidFill>
                  <a:srgbClr val="000000"/>
                </a:solidFill>
                <a:latin typeface="Arial Black" pitchFamily="34" charset="0"/>
              </a:rPr>
              <a:t>3</a:t>
            </a:r>
            <a:endParaRPr lang="en-US" sz="731" b="1" baseline="30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847" y="4490357"/>
            <a:ext cx="1652697" cy="1500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b="1" dirty="0">
                <a:solidFill>
                  <a:srgbClr val="404040"/>
                </a:solidFill>
                <a:latin typeface="Arial"/>
              </a:rPr>
              <a:t>(64 cells x 125,000 </a:t>
            </a:r>
            <a:r>
              <a:rPr lang="en-US" sz="975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975" b="1" dirty="0" smtClean="0">
                <a:solidFill>
                  <a:srgbClr val="404040"/>
                </a:solidFill>
                <a:latin typeface="Arial"/>
              </a:rPr>
              <a:t>m</a:t>
            </a:r>
            <a:r>
              <a:rPr lang="en-US" sz="975" b="1" baseline="30000" dirty="0" smtClean="0">
                <a:solidFill>
                  <a:srgbClr val="404040"/>
                </a:solidFill>
                <a:latin typeface="Arial"/>
              </a:rPr>
              <a:t>3</a:t>
            </a:r>
            <a:r>
              <a:rPr lang="en-US" sz="975" b="1" dirty="0" smtClean="0">
                <a:solidFill>
                  <a:srgbClr val="404040"/>
                </a:solidFill>
                <a:latin typeface="Arial"/>
              </a:rPr>
              <a:t>/cell</a:t>
            </a:r>
            <a:r>
              <a:rPr lang="en-US" sz="975" b="1" dirty="0">
                <a:solidFill>
                  <a:srgbClr val="404040"/>
                </a:solidFill>
                <a:latin typeface="Arial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9847" y="4764994"/>
            <a:ext cx="2066271" cy="1500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b="1" dirty="0">
                <a:solidFill>
                  <a:srgbClr val="000000"/>
                </a:solidFill>
                <a:latin typeface="Arial"/>
              </a:rPr>
              <a:t>Surface area/volume = </a:t>
            </a:r>
            <a:r>
              <a:rPr lang="en-US" sz="975" b="1" dirty="0">
                <a:solidFill>
                  <a:srgbClr val="000000"/>
                </a:solidFill>
                <a:latin typeface="Arial Black" pitchFamily="34" charset="0"/>
              </a:rPr>
              <a:t>0.0300/</a:t>
            </a:r>
            <a:r>
              <a:rPr lang="en-US" sz="97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975" b="1" dirty="0">
                <a:solidFill>
                  <a:srgbClr val="000000"/>
                </a:solidFill>
                <a:latin typeface="Arial Black" pitchFamily="34" charset="0"/>
              </a:rPr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86522" y="3891869"/>
            <a:ext cx="1728037" cy="1500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b="1" dirty="0">
                <a:solidFill>
                  <a:srgbClr val="000000"/>
                </a:solidFill>
                <a:latin typeface="Arial"/>
              </a:rPr>
              <a:t>Surface area = </a:t>
            </a:r>
            <a:r>
              <a:rPr lang="en-US" sz="975" b="1" dirty="0" smtClean="0">
                <a:solidFill>
                  <a:srgbClr val="000000"/>
                </a:solidFill>
                <a:latin typeface="Arial Black" pitchFamily="34" charset="0"/>
              </a:rPr>
              <a:t>340,000 </a:t>
            </a:r>
            <a:r>
              <a:rPr lang="en-US" sz="97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975" b="1" dirty="0" smtClean="0">
                <a:solidFill>
                  <a:srgbClr val="000000"/>
                </a:solidFill>
                <a:latin typeface="Arial Black" pitchFamily="34" charset="0"/>
              </a:rPr>
              <a:t>m</a:t>
            </a:r>
            <a:r>
              <a:rPr lang="en-US" sz="975" b="1" baseline="30000" dirty="0" smtClean="0">
                <a:solidFill>
                  <a:srgbClr val="000000"/>
                </a:solidFill>
                <a:latin typeface="Arial Black" pitchFamily="34" charset="0"/>
              </a:rPr>
              <a:t>2</a:t>
            </a:r>
            <a:endParaRPr lang="en-US" sz="731" b="1" baseline="30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86522" y="4056969"/>
            <a:ext cx="2487861" cy="1500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b="1" dirty="0">
                <a:solidFill>
                  <a:srgbClr val="404040"/>
                </a:solidFill>
                <a:latin typeface="Arial"/>
              </a:rPr>
              <a:t>(136 cell surfaces x 2500 </a:t>
            </a:r>
            <a:r>
              <a:rPr lang="en-US" sz="975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975" b="1" dirty="0" smtClean="0">
                <a:solidFill>
                  <a:srgbClr val="404040"/>
                </a:solidFill>
                <a:latin typeface="Arial"/>
              </a:rPr>
              <a:t>m</a:t>
            </a:r>
            <a:r>
              <a:rPr lang="en-US" sz="975" b="1" baseline="30000" dirty="0" smtClean="0">
                <a:solidFill>
                  <a:srgbClr val="404040"/>
                </a:solidFill>
                <a:latin typeface="Arial"/>
              </a:rPr>
              <a:t>2</a:t>
            </a:r>
            <a:r>
              <a:rPr lang="en-US" sz="975" b="1" dirty="0" smtClean="0">
                <a:solidFill>
                  <a:srgbClr val="404040"/>
                </a:solidFill>
                <a:latin typeface="Arial"/>
              </a:rPr>
              <a:t>/cell </a:t>
            </a:r>
            <a:r>
              <a:rPr lang="en-US" sz="975" b="1" dirty="0">
                <a:solidFill>
                  <a:srgbClr val="404040"/>
                </a:solidFill>
                <a:latin typeface="Arial"/>
              </a:rPr>
              <a:t>surface)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86522" y="4325257"/>
            <a:ext cx="1569340" cy="1500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b="1" dirty="0">
                <a:solidFill>
                  <a:srgbClr val="000000"/>
                </a:solidFill>
                <a:latin typeface="Arial"/>
              </a:rPr>
              <a:t>Volume = </a:t>
            </a:r>
            <a:r>
              <a:rPr lang="en-US" sz="975" b="1" dirty="0" smtClean="0">
                <a:solidFill>
                  <a:srgbClr val="000000"/>
                </a:solidFill>
                <a:latin typeface="Arial Black" pitchFamily="34" charset="0"/>
              </a:rPr>
              <a:t>8,000,000 </a:t>
            </a:r>
            <a:r>
              <a:rPr lang="en-US" sz="97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975" b="1" dirty="0" smtClean="0">
                <a:solidFill>
                  <a:srgbClr val="000000"/>
                </a:solidFill>
                <a:latin typeface="Arial Black" pitchFamily="34" charset="0"/>
              </a:rPr>
              <a:t>m</a:t>
            </a:r>
            <a:r>
              <a:rPr lang="en-US" sz="975" b="1" baseline="30000" dirty="0" smtClean="0">
                <a:solidFill>
                  <a:srgbClr val="000000"/>
                </a:solidFill>
                <a:latin typeface="Arial Black" pitchFamily="34" charset="0"/>
              </a:rPr>
              <a:t>3</a:t>
            </a:r>
            <a:endParaRPr lang="en-US" sz="731" b="1" baseline="30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86522" y="4490357"/>
            <a:ext cx="1652697" cy="1500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b="1" dirty="0">
                <a:solidFill>
                  <a:srgbClr val="404040"/>
                </a:solidFill>
                <a:latin typeface="Arial"/>
              </a:rPr>
              <a:t>(64 cells x 125,000 </a:t>
            </a:r>
            <a:r>
              <a:rPr lang="en-US" sz="975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975" b="1" dirty="0" smtClean="0">
                <a:solidFill>
                  <a:srgbClr val="404040"/>
                </a:solidFill>
                <a:latin typeface="Arial"/>
              </a:rPr>
              <a:t>m</a:t>
            </a:r>
            <a:r>
              <a:rPr lang="en-US" sz="975" b="1" baseline="30000" dirty="0" smtClean="0">
                <a:solidFill>
                  <a:srgbClr val="404040"/>
                </a:solidFill>
                <a:latin typeface="Arial"/>
              </a:rPr>
              <a:t>3</a:t>
            </a:r>
            <a:r>
              <a:rPr lang="en-US" sz="975" b="1" dirty="0" smtClean="0">
                <a:solidFill>
                  <a:srgbClr val="404040"/>
                </a:solidFill>
                <a:latin typeface="Arial"/>
              </a:rPr>
              <a:t>/cell</a:t>
            </a:r>
            <a:r>
              <a:rPr lang="en-US" sz="975" b="1" dirty="0">
                <a:solidFill>
                  <a:srgbClr val="404040"/>
                </a:solidFill>
                <a:latin typeface="Arial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86522" y="4764994"/>
            <a:ext cx="2066271" cy="1500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b="1" dirty="0">
                <a:solidFill>
                  <a:srgbClr val="000000"/>
                </a:solidFill>
                <a:latin typeface="Arial"/>
              </a:rPr>
              <a:t>Surface area/volume = </a:t>
            </a:r>
            <a:r>
              <a:rPr lang="en-US" sz="975" b="1" dirty="0">
                <a:solidFill>
                  <a:srgbClr val="000000"/>
                </a:solidFill>
                <a:latin typeface="Arial Black" pitchFamily="34" charset="0"/>
              </a:rPr>
              <a:t>0.0425/</a:t>
            </a:r>
            <a:r>
              <a:rPr lang="en-US" sz="97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975" b="1" dirty="0">
                <a:solidFill>
                  <a:srgbClr val="000000"/>
                </a:solidFill>
                <a:latin typeface="Arial Black" pitchFamily="34" charset="0"/>
              </a:rPr>
              <a:t>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28134" y="3891869"/>
            <a:ext cx="1766509" cy="1500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b="1" dirty="0">
                <a:solidFill>
                  <a:srgbClr val="000000"/>
                </a:solidFill>
                <a:latin typeface="Arial"/>
              </a:rPr>
              <a:t>Surface area = </a:t>
            </a:r>
            <a:r>
              <a:rPr lang="en-US" sz="975" b="1" dirty="0" smtClean="0">
                <a:solidFill>
                  <a:srgbClr val="000000"/>
                </a:solidFill>
                <a:latin typeface="Arial Black" pitchFamily="34" charset="0"/>
              </a:rPr>
              <a:t>420,000 </a:t>
            </a:r>
            <a:r>
              <a:rPr lang="en-US" sz="97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975" b="1" dirty="0" smtClean="0">
                <a:solidFill>
                  <a:srgbClr val="000000"/>
                </a:solidFill>
                <a:latin typeface="Arial Black" pitchFamily="34" charset="0"/>
              </a:rPr>
              <a:t>m</a:t>
            </a:r>
            <a:r>
              <a:rPr lang="en-US" sz="975" b="1" baseline="30000" dirty="0" smtClean="0">
                <a:solidFill>
                  <a:srgbClr val="000000"/>
                </a:solidFill>
                <a:latin typeface="Arial Black" pitchFamily="34" charset="0"/>
              </a:rPr>
              <a:t>2</a:t>
            </a:r>
            <a:endParaRPr lang="en-US" sz="731" b="1" baseline="30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28134" y="4056969"/>
            <a:ext cx="2487861" cy="1500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b="1" dirty="0">
                <a:solidFill>
                  <a:srgbClr val="404040"/>
                </a:solidFill>
                <a:latin typeface="Arial"/>
              </a:rPr>
              <a:t>(168 cell surfaces x 2500 </a:t>
            </a:r>
            <a:r>
              <a:rPr lang="en-US" sz="975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975" b="1" dirty="0" smtClean="0">
                <a:solidFill>
                  <a:srgbClr val="404040"/>
                </a:solidFill>
                <a:latin typeface="Arial"/>
              </a:rPr>
              <a:t>m</a:t>
            </a:r>
            <a:r>
              <a:rPr lang="en-US" sz="975" b="1" baseline="30000" dirty="0" smtClean="0">
                <a:solidFill>
                  <a:srgbClr val="404040"/>
                </a:solidFill>
                <a:latin typeface="Arial"/>
              </a:rPr>
              <a:t>2</a:t>
            </a:r>
            <a:r>
              <a:rPr lang="en-US" sz="975" b="1" dirty="0" smtClean="0">
                <a:solidFill>
                  <a:srgbClr val="404040"/>
                </a:solidFill>
                <a:latin typeface="Arial"/>
              </a:rPr>
              <a:t>/cell </a:t>
            </a:r>
            <a:r>
              <a:rPr lang="en-US" sz="975" b="1" dirty="0">
                <a:solidFill>
                  <a:srgbClr val="404040"/>
                </a:solidFill>
                <a:latin typeface="Arial"/>
              </a:rPr>
              <a:t>surface)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23372" y="4322876"/>
            <a:ext cx="1596591" cy="1500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b="1" dirty="0">
                <a:solidFill>
                  <a:srgbClr val="000000"/>
                </a:solidFill>
                <a:latin typeface="Arial"/>
              </a:rPr>
              <a:t>Volume = </a:t>
            </a:r>
            <a:r>
              <a:rPr lang="en-US" sz="975" b="1" dirty="0" smtClean="0">
                <a:solidFill>
                  <a:srgbClr val="000000"/>
                </a:solidFill>
                <a:latin typeface="Arial Black" pitchFamily="34" charset="0"/>
              </a:rPr>
              <a:t>8,000,000 </a:t>
            </a:r>
            <a:r>
              <a:rPr lang="en-US" sz="97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975" b="1" dirty="0" smtClean="0">
                <a:solidFill>
                  <a:srgbClr val="000000"/>
                </a:solidFill>
                <a:latin typeface="Arial Black" pitchFamily="34" charset="0"/>
              </a:rPr>
              <a:t>m</a:t>
            </a:r>
            <a:r>
              <a:rPr lang="en-US" sz="975" b="1" baseline="30000" dirty="0" smtClean="0">
                <a:solidFill>
                  <a:srgbClr val="000000"/>
                </a:solidFill>
                <a:latin typeface="Arial Black" pitchFamily="34" charset="0"/>
              </a:rPr>
              <a:t>3</a:t>
            </a:r>
            <a:endParaRPr lang="en-US" sz="731" b="1" baseline="30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28134" y="4490357"/>
            <a:ext cx="1652697" cy="1500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b="1" dirty="0">
                <a:solidFill>
                  <a:srgbClr val="404040"/>
                </a:solidFill>
                <a:latin typeface="Arial"/>
              </a:rPr>
              <a:t>(64 cells x 125,000 </a:t>
            </a:r>
            <a:r>
              <a:rPr lang="en-US" sz="975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975" b="1" dirty="0" smtClean="0">
                <a:solidFill>
                  <a:srgbClr val="404040"/>
                </a:solidFill>
                <a:latin typeface="Arial"/>
              </a:rPr>
              <a:t>m</a:t>
            </a:r>
            <a:r>
              <a:rPr lang="en-US" sz="975" b="1" baseline="30000" dirty="0" smtClean="0">
                <a:solidFill>
                  <a:srgbClr val="404040"/>
                </a:solidFill>
                <a:latin typeface="Arial"/>
              </a:rPr>
              <a:t>3</a:t>
            </a:r>
            <a:r>
              <a:rPr lang="en-US" sz="975" b="1" dirty="0" smtClean="0">
                <a:solidFill>
                  <a:srgbClr val="404040"/>
                </a:solidFill>
                <a:latin typeface="Arial"/>
              </a:rPr>
              <a:t>/cell</a:t>
            </a:r>
            <a:r>
              <a:rPr lang="en-US" sz="975" b="1" dirty="0">
                <a:solidFill>
                  <a:srgbClr val="404040"/>
                </a:solidFill>
                <a:latin typeface="Arial"/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28134" y="4760232"/>
            <a:ext cx="1328890" cy="1500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b="1" dirty="0">
                <a:solidFill>
                  <a:srgbClr val="00B0F0"/>
                </a:solidFill>
                <a:latin typeface="Arial"/>
              </a:rPr>
              <a:t>Surface area/volume =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71247" y="4755469"/>
            <a:ext cx="76944" cy="1500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5" b="1">
                <a:solidFill>
                  <a:srgbClr val="00B0F0"/>
                </a:solidFill>
                <a:latin typeface="Arial"/>
              </a:rPr>
              <a:t>?</a:t>
            </a:r>
          </a:p>
        </p:txBody>
      </p:sp>
      <p:sp>
        <p:nvSpPr>
          <p:cNvPr id="2" name="Freeform 1"/>
          <p:cNvSpPr/>
          <p:nvPr/>
        </p:nvSpPr>
        <p:spPr>
          <a:xfrm>
            <a:off x="7279481" y="4883944"/>
            <a:ext cx="683419" cy="0"/>
          </a:xfrm>
          <a:custGeom>
            <a:avLst/>
            <a:gdLst>
              <a:gd name="connsiteX0" fmla="*/ 0 w 683419"/>
              <a:gd name="connsiteY0" fmla="*/ 0 h 0"/>
              <a:gd name="connsiteX1" fmla="*/ 0 w 683419"/>
              <a:gd name="connsiteY1" fmla="*/ 0 h 0"/>
              <a:gd name="connsiteX2" fmla="*/ 683419 w 683419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3419">
                <a:moveTo>
                  <a:pt x="0" y="0"/>
                </a:moveTo>
                <a:lnTo>
                  <a:pt x="0" y="0"/>
                </a:lnTo>
                <a:lnTo>
                  <a:pt x="683419" y="0"/>
                </a:lnTo>
              </a:path>
            </a:pathLst>
          </a:custGeom>
          <a:noFill/>
          <a:ln w="12700">
            <a:solidFill>
              <a:srgbClr val="00B0F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B0F0"/>
              </a:solidFill>
              <a:latin typeface="Times" pitchFamily="84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1100933" y="3038475"/>
            <a:ext cx="50006" cy="171450"/>
          </a:xfrm>
          <a:custGeom>
            <a:avLst/>
            <a:gdLst>
              <a:gd name="connsiteX0" fmla="*/ 50006 w 50006"/>
              <a:gd name="connsiteY0" fmla="*/ 0 h 171450"/>
              <a:gd name="connsiteX1" fmla="*/ 0 w 50006"/>
              <a:gd name="connsiteY1" fmla="*/ 0 h 171450"/>
              <a:gd name="connsiteX2" fmla="*/ 0 w 50006"/>
              <a:gd name="connsiteY2" fmla="*/ 171450 h 171450"/>
              <a:gd name="connsiteX3" fmla="*/ 40481 w 50006"/>
              <a:gd name="connsiteY3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06" h="171450">
                <a:moveTo>
                  <a:pt x="50006" y="0"/>
                </a:moveTo>
                <a:lnTo>
                  <a:pt x="0" y="0"/>
                </a:lnTo>
                <a:lnTo>
                  <a:pt x="0" y="171450"/>
                </a:lnTo>
                <a:lnTo>
                  <a:pt x="40481" y="17145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31" name="Footer Placeholder 3"/>
          <p:cNvSpPr txBox="1">
            <a:spLocks/>
          </p:cNvSpPr>
          <p:nvPr/>
        </p:nvSpPr>
        <p:spPr>
          <a:xfrm>
            <a:off x="65964" y="6578980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</a:rPr>
              <a:t>© 2017 </a:t>
            </a:r>
            <a:r>
              <a:rPr lang="en-US" sz="900" dirty="0" smtClean="0">
                <a:solidFill>
                  <a:srgbClr val="000000"/>
                </a:solidFill>
              </a:rPr>
              <a:t>Pearson Education, Ltd.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3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Freeman_Lecture_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Freeman_Lecture_Design" id="{A8D26E70-5D5E-482F-8B7F-E7A7A859AE5B}" vid="{E1F0FDA0-FC00-4F32-B7A5-1C335DE0CDA6}"/>
    </a:ext>
  </a:extLst>
</a:theme>
</file>

<file path=ppt/theme/theme10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9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1.xml><?xml version="1.0" encoding="utf-8"?>
<a:theme xmlns:a="http://schemas.openxmlformats.org/drawingml/2006/main" name="10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2.xml><?xml version="1.0" encoding="utf-8"?>
<a:theme xmlns:a="http://schemas.openxmlformats.org/drawingml/2006/main" name="10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3.xml><?xml version="1.0" encoding="utf-8"?>
<a:theme xmlns:a="http://schemas.openxmlformats.org/drawingml/2006/main" name="10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4.xml><?xml version="1.0" encoding="utf-8"?>
<a:theme xmlns:a="http://schemas.openxmlformats.org/drawingml/2006/main" name="10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5.xml><?xml version="1.0" encoding="utf-8"?>
<a:theme xmlns:a="http://schemas.openxmlformats.org/drawingml/2006/main" name="10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6.xml><?xml version="1.0" encoding="utf-8"?>
<a:theme xmlns:a="http://schemas.openxmlformats.org/drawingml/2006/main" name="10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7.xml><?xml version="1.0" encoding="utf-8"?>
<a:theme xmlns:a="http://schemas.openxmlformats.org/drawingml/2006/main" name="10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8.xml><?xml version="1.0" encoding="utf-8"?>
<a:theme xmlns:a="http://schemas.openxmlformats.org/drawingml/2006/main" name="10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9.xml><?xml version="1.0" encoding="utf-8"?>
<a:theme xmlns:a="http://schemas.openxmlformats.org/drawingml/2006/main" name="10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0.xml><?xml version="1.0" encoding="utf-8"?>
<a:theme xmlns:a="http://schemas.openxmlformats.org/drawingml/2006/main" name="10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1.xml><?xml version="1.0" encoding="utf-8"?>
<a:theme xmlns:a="http://schemas.openxmlformats.org/drawingml/2006/main" name="1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2.xml><?xml version="1.0" encoding="utf-8"?>
<a:theme xmlns:a="http://schemas.openxmlformats.org/drawingml/2006/main" name="1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3.xml><?xml version="1.0" encoding="utf-8"?>
<a:theme xmlns:a="http://schemas.openxmlformats.org/drawingml/2006/main" name="1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4.xml><?xml version="1.0" encoding="utf-8"?>
<a:theme xmlns:a="http://schemas.openxmlformats.org/drawingml/2006/main" name="1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5.xml><?xml version="1.0" encoding="utf-8"?>
<a:theme xmlns:a="http://schemas.openxmlformats.org/drawingml/2006/main" name="1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6.xml><?xml version="1.0" encoding="utf-8"?>
<a:theme xmlns:a="http://schemas.openxmlformats.org/drawingml/2006/main" name="1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7.xml><?xml version="1.0" encoding="utf-8"?>
<a:theme xmlns:a="http://schemas.openxmlformats.org/drawingml/2006/main" name="1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8.xml><?xml version="1.0" encoding="utf-8"?>
<a:theme xmlns:a="http://schemas.openxmlformats.org/drawingml/2006/main" name="1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9.xml><?xml version="1.0" encoding="utf-8"?>
<a:theme xmlns:a="http://schemas.openxmlformats.org/drawingml/2006/main" name="1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8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8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8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8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8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8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9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9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9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9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9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9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9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9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9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Freeman_Lecture_Design</Template>
  <TotalTime>4301</TotalTime>
  <Words>3463</Words>
  <Application>Microsoft Office PowerPoint</Application>
  <PresentationFormat>On-screen Show (4:3)</PresentationFormat>
  <Paragraphs>595</Paragraphs>
  <Slides>70</Slides>
  <Notes>70</Notes>
  <HiddenSlides>0</HiddenSlides>
  <MMClips>0</MMClips>
  <ScaleCrop>false</ScaleCrop>
  <HeadingPairs>
    <vt:vector size="4" baseType="variant">
      <vt:variant>
        <vt:lpstr>Theme</vt:lpstr>
      </vt:variant>
      <vt:variant>
        <vt:i4>119</vt:i4>
      </vt:variant>
      <vt:variant>
        <vt:lpstr>Slide Titles</vt:lpstr>
      </vt:variant>
      <vt:variant>
        <vt:i4>70</vt:i4>
      </vt:variant>
    </vt:vector>
  </HeadingPairs>
  <TitlesOfParts>
    <vt:vector size="189" baseType="lpstr">
      <vt:lpstr>Freeman_Lecture_Design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29_Blank</vt:lpstr>
      <vt:lpstr>30_Blank</vt:lpstr>
      <vt:lpstr>31_Blank</vt:lpstr>
      <vt:lpstr>32_Blank</vt:lpstr>
      <vt:lpstr>33_Blank</vt:lpstr>
      <vt:lpstr>34_Blank</vt:lpstr>
      <vt:lpstr>35_Blank</vt:lpstr>
      <vt:lpstr>36_Blank</vt:lpstr>
      <vt:lpstr>37_Blank</vt:lpstr>
      <vt:lpstr>38_Blank</vt:lpstr>
      <vt:lpstr>39_Blank</vt:lpstr>
      <vt:lpstr>40_Blank</vt:lpstr>
      <vt:lpstr>41_Blank</vt:lpstr>
      <vt:lpstr>42_Blank</vt:lpstr>
      <vt:lpstr>43_Blank</vt:lpstr>
      <vt:lpstr>44_Blank</vt:lpstr>
      <vt:lpstr>45_Blank</vt:lpstr>
      <vt:lpstr>46_Blank</vt:lpstr>
      <vt:lpstr>47_Blank</vt:lpstr>
      <vt:lpstr>48_Blank</vt:lpstr>
      <vt:lpstr>49_Blank</vt:lpstr>
      <vt:lpstr>50_Blank</vt:lpstr>
      <vt:lpstr>51_Blank</vt:lpstr>
      <vt:lpstr>52_Blank</vt:lpstr>
      <vt:lpstr>53_Blank</vt:lpstr>
      <vt:lpstr>54_Blank</vt:lpstr>
      <vt:lpstr>55_Blank</vt:lpstr>
      <vt:lpstr>56_Blank</vt:lpstr>
      <vt:lpstr>57_Blank</vt:lpstr>
      <vt:lpstr>58_Blank</vt:lpstr>
      <vt:lpstr>59_Blank</vt:lpstr>
      <vt:lpstr>60_Blank</vt:lpstr>
      <vt:lpstr>61_Blank</vt:lpstr>
      <vt:lpstr>62_Blank</vt:lpstr>
      <vt:lpstr>63_Blank</vt:lpstr>
      <vt:lpstr>64_Blank</vt:lpstr>
      <vt:lpstr>65_Blank</vt:lpstr>
      <vt:lpstr>66_Blank</vt:lpstr>
      <vt:lpstr>67_Blank</vt:lpstr>
      <vt:lpstr>68_Blank</vt:lpstr>
      <vt:lpstr>69_Blank</vt:lpstr>
      <vt:lpstr>70_Blank</vt:lpstr>
      <vt:lpstr>71_Blank</vt:lpstr>
      <vt:lpstr>72_Blank</vt:lpstr>
      <vt:lpstr>73_Blank</vt:lpstr>
      <vt:lpstr>74_Blank</vt:lpstr>
      <vt:lpstr>75_Blank</vt:lpstr>
      <vt:lpstr>76_Blank</vt:lpstr>
      <vt:lpstr>77_Blank</vt:lpstr>
      <vt:lpstr>78_Blank</vt:lpstr>
      <vt:lpstr>79_Blank</vt:lpstr>
      <vt:lpstr>80_Blank</vt:lpstr>
      <vt:lpstr>81_Blank</vt:lpstr>
      <vt:lpstr>82_Blank</vt:lpstr>
      <vt:lpstr>83_Blank</vt:lpstr>
      <vt:lpstr>84_Blank</vt:lpstr>
      <vt:lpstr>85_Blank</vt:lpstr>
      <vt:lpstr>86_Blank</vt:lpstr>
      <vt:lpstr>87_Blank</vt:lpstr>
      <vt:lpstr>88_Blank</vt:lpstr>
      <vt:lpstr>89_Blank</vt:lpstr>
      <vt:lpstr>90_Blank</vt:lpstr>
      <vt:lpstr>91_Blank</vt:lpstr>
      <vt:lpstr>92_Blank</vt:lpstr>
      <vt:lpstr>93_Blank</vt:lpstr>
      <vt:lpstr>94_Blank</vt:lpstr>
      <vt:lpstr>95_Blank</vt:lpstr>
      <vt:lpstr>96_Blank</vt:lpstr>
      <vt:lpstr>97_Blank</vt:lpstr>
      <vt:lpstr>98_Blank</vt:lpstr>
      <vt:lpstr>99_Blank</vt:lpstr>
      <vt:lpstr>100_Blank</vt:lpstr>
      <vt:lpstr>101_Blank</vt:lpstr>
      <vt:lpstr>102_Blank</vt:lpstr>
      <vt:lpstr>103_Blank</vt:lpstr>
      <vt:lpstr>104_Blank</vt:lpstr>
      <vt:lpstr>105_Blank</vt:lpstr>
      <vt:lpstr>106_Blank</vt:lpstr>
      <vt:lpstr>107_Blank</vt:lpstr>
      <vt:lpstr>108_Blank</vt:lpstr>
      <vt:lpstr>109_Blank</vt:lpstr>
      <vt:lpstr>110_Blank</vt:lpstr>
      <vt:lpstr>111_Blank</vt:lpstr>
      <vt:lpstr>112_Blank</vt:lpstr>
      <vt:lpstr>113_Blank</vt:lpstr>
      <vt:lpstr>114_Blank</vt:lpstr>
      <vt:lpstr>115_Blank</vt:lpstr>
      <vt:lpstr>116_Blank</vt:lpstr>
      <vt:lpstr>117_Blank</vt:lpstr>
      <vt:lpstr>118_Blank</vt:lpstr>
      <vt:lpstr> Plant Form and Function </vt:lpstr>
      <vt:lpstr>Chapter 34 Roadmap.</vt:lpstr>
      <vt:lpstr>Introduction</vt:lpstr>
      <vt:lpstr>Introduction</vt:lpstr>
      <vt:lpstr>Plant Form</vt:lpstr>
      <vt:lpstr>How Is the Plant Body Organized?</vt:lpstr>
      <vt:lpstr>Figure 34.1</vt:lpstr>
      <vt:lpstr>Importance of Surface Area and Volume Relationships</vt:lpstr>
      <vt:lpstr>Figure 34.2</vt:lpstr>
      <vt:lpstr>The Root System</vt:lpstr>
      <vt:lpstr>The Root System</vt:lpstr>
      <vt:lpstr>Morphological Diversity in Root Systems</vt:lpstr>
      <vt:lpstr>Figure 34.3</vt:lpstr>
      <vt:lpstr>Phenotypic Plasticity in Root Systems</vt:lpstr>
      <vt:lpstr>Modified Roots</vt:lpstr>
      <vt:lpstr>Table 34.1</vt:lpstr>
      <vt:lpstr>The Shoot System</vt:lpstr>
      <vt:lpstr>The Shoot System</vt:lpstr>
      <vt:lpstr>Morphological Diversity in Shoot Systems</vt:lpstr>
      <vt:lpstr>Phenotypic Plasticity in Shoot Systems</vt:lpstr>
      <vt:lpstr>Figure 34.4</vt:lpstr>
      <vt:lpstr>Modified Stems</vt:lpstr>
      <vt:lpstr>Table 34.2</vt:lpstr>
      <vt:lpstr>The Leaf</vt:lpstr>
      <vt:lpstr>Figure 34.5</vt:lpstr>
      <vt:lpstr>Morphological Diversity in Leaves</vt:lpstr>
      <vt:lpstr>Morphological Diversity in Leaves</vt:lpstr>
      <vt:lpstr>Figure 34.6</vt:lpstr>
      <vt:lpstr>Phenotypic Plasticity in Leaves</vt:lpstr>
      <vt:lpstr>Figure 34.7</vt:lpstr>
      <vt:lpstr>Modified Leaves</vt:lpstr>
      <vt:lpstr>Table 34.3</vt:lpstr>
      <vt:lpstr>Plant Cells</vt:lpstr>
      <vt:lpstr>Figure 34.8</vt:lpstr>
      <vt:lpstr>Plant Cells</vt:lpstr>
      <vt:lpstr>Plant Tissue Systems</vt:lpstr>
      <vt:lpstr>The Dermal Tissue System</vt:lpstr>
      <vt:lpstr>Figure 34.9</vt:lpstr>
      <vt:lpstr>Trichomes Perform an Array of Functions</vt:lpstr>
      <vt:lpstr>Figure 34.10</vt:lpstr>
      <vt:lpstr>The Ground Tissue System</vt:lpstr>
      <vt:lpstr>Parenchyma Consists of “Workhorse” Cells</vt:lpstr>
      <vt:lpstr>Parenchyma Consists of “Workhorse” Cells</vt:lpstr>
      <vt:lpstr>Figure 34.11</vt:lpstr>
      <vt:lpstr>Collenchyma Functions Primarily in  Shoot Support </vt:lpstr>
      <vt:lpstr>Figure 34.12</vt:lpstr>
      <vt:lpstr>Sclerenchyma: Two Types of Specialized Support Cells</vt:lpstr>
      <vt:lpstr>Figure 34.13</vt:lpstr>
      <vt:lpstr>The Ground Tissue System</vt:lpstr>
      <vt:lpstr>The Vascular Tissue System</vt:lpstr>
      <vt:lpstr>Xylem Structure</vt:lpstr>
      <vt:lpstr>Figure 34.14</vt:lpstr>
      <vt:lpstr>Phloem Structure</vt:lpstr>
      <vt:lpstr>Figure 34.15</vt:lpstr>
      <vt:lpstr>Primary Growth Extends the Plant Body</vt:lpstr>
      <vt:lpstr>Primary Growth Extends the Plant Body</vt:lpstr>
      <vt:lpstr>Figure 34.16</vt:lpstr>
      <vt:lpstr>How Is the Primary Root System Organized?</vt:lpstr>
      <vt:lpstr>How Is the Primary Root System Organized?</vt:lpstr>
      <vt:lpstr>Figure 34.18a</vt:lpstr>
      <vt:lpstr>How Is the Primary Shoot System Organized?</vt:lpstr>
      <vt:lpstr>Figure 34.19</vt:lpstr>
      <vt:lpstr>Secondary Growth Widens Shoots and Roots</vt:lpstr>
      <vt:lpstr>What Is a Cambium?</vt:lpstr>
      <vt:lpstr>How Does a Cambium Initiate Secondary Growth?</vt:lpstr>
      <vt:lpstr>Figure 34.20</vt:lpstr>
      <vt:lpstr>What Do Vascular Cambia Produce?</vt:lpstr>
      <vt:lpstr>What Do Cork Cambia Produce?</vt:lpstr>
      <vt:lpstr>The Structure of a Tree Trunk</vt:lpstr>
      <vt:lpstr>Figure 34.23a</vt:lpstr>
    </vt:vector>
  </TitlesOfParts>
  <Company>Pearson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User</cp:lastModifiedBy>
  <cp:revision>576</cp:revision>
  <cp:lastPrinted>2005-03-24T12:52:04Z</cp:lastPrinted>
  <dcterms:created xsi:type="dcterms:W3CDTF">2010-10-31T21:38:30Z</dcterms:created>
  <dcterms:modified xsi:type="dcterms:W3CDTF">2017-05-20T16:58:34Z</dcterms:modified>
</cp:coreProperties>
</file>